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1"/>
  </p:notesMasterIdLst>
  <p:sldIdLst>
    <p:sldId id="280" r:id="rId3"/>
    <p:sldId id="282" r:id="rId4"/>
    <p:sldId id="307" r:id="rId5"/>
    <p:sldId id="283" r:id="rId6"/>
    <p:sldId id="301" r:id="rId7"/>
    <p:sldId id="295" r:id="rId8"/>
    <p:sldId id="285" r:id="rId9"/>
    <p:sldId id="265" r:id="rId10"/>
    <p:sldId id="297" r:id="rId11"/>
    <p:sldId id="306" r:id="rId12"/>
    <p:sldId id="299" r:id="rId13"/>
    <p:sldId id="289" r:id="rId14"/>
    <p:sldId id="290" r:id="rId15"/>
    <p:sldId id="292" r:id="rId16"/>
    <p:sldId id="287" r:id="rId17"/>
    <p:sldId id="293" r:id="rId18"/>
    <p:sldId id="305"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y Elbaz" initials="ME" lastIdx="1" clrIdx="0">
    <p:extLst>
      <p:ext uri="{19B8F6BF-5375-455C-9EA6-DF929625EA0E}">
        <p15:presenceInfo xmlns:p15="http://schemas.microsoft.com/office/powerpoint/2012/main" userId="c5254dd1c1bc74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99"/>
    <a:srgbClr val="000000"/>
    <a:srgbClr val="FF33CC"/>
    <a:srgbClr val="FCB2A8"/>
    <a:srgbClr val="FFC5F0"/>
    <a:srgbClr val="E2A6D7"/>
    <a:srgbClr val="FEF4FC"/>
    <a:srgbClr val="AE6CAE"/>
    <a:srgbClr val="FF97E4"/>
    <a:srgbClr val="FF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63" autoAdjust="0"/>
    <p:restoredTop sz="77413" autoAdjust="0"/>
  </p:normalViewPr>
  <p:slideViewPr>
    <p:cSldViewPr snapToGrid="0">
      <p:cViewPr varScale="1">
        <p:scale>
          <a:sx n="66" d="100"/>
          <a:sy n="66" d="100"/>
        </p:scale>
        <p:origin x="109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CACDE9-1CC6-4C7D-9C73-14D7E3A83C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a:extLst>
              <a:ext uri="{FF2B5EF4-FFF2-40B4-BE49-F238E27FC236}">
                <a16:creationId xmlns:a16="http://schemas.microsoft.com/office/drawing/2014/main" id="{3966155E-BA5E-4BE6-890A-442BD96B42B7}"/>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58D796-05D1-4A07-A45D-30F3F419913E}" type="datetimeFigureOut">
              <a:rPr lang="en-IL" smtClean="0"/>
              <a:t>07/09/2020</a:t>
            </a:fld>
            <a:endParaRPr lang="en-IL"/>
          </a:p>
        </p:txBody>
      </p:sp>
      <p:sp>
        <p:nvSpPr>
          <p:cNvPr id="4" name="Slide Image Placeholder 3">
            <a:extLst>
              <a:ext uri="{FF2B5EF4-FFF2-40B4-BE49-F238E27FC236}">
                <a16:creationId xmlns:a16="http://schemas.microsoft.com/office/drawing/2014/main" id="{D9EDDADB-0A40-46D0-AF77-4B933975F4F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a:extLst>
              <a:ext uri="{FF2B5EF4-FFF2-40B4-BE49-F238E27FC236}">
                <a16:creationId xmlns:a16="http://schemas.microsoft.com/office/drawing/2014/main" id="{F614BE3C-1505-4846-8041-214DAC42046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a:extLst>
              <a:ext uri="{FF2B5EF4-FFF2-40B4-BE49-F238E27FC236}">
                <a16:creationId xmlns:a16="http://schemas.microsoft.com/office/drawing/2014/main" id="{F30E53A7-F1FD-4EDA-A6E4-899ABD6481CC}"/>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a:extLst>
              <a:ext uri="{FF2B5EF4-FFF2-40B4-BE49-F238E27FC236}">
                <a16:creationId xmlns:a16="http://schemas.microsoft.com/office/drawing/2014/main" id="{8DC217D0-B8DB-412F-984E-ED9D4FE2C5D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451CD-BAFD-4130-BB93-B84E5DE8CC69}" type="slidenum">
              <a:rPr lang="en-IL" smtClean="0"/>
              <a:t>‹#›</a:t>
            </a:fld>
            <a:endParaRPr lang="en-IL"/>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a:t>
            </a:r>
            <a:r>
              <a:rPr lang="he-IL" dirty="0"/>
              <a:t> </a:t>
            </a:r>
            <a:r>
              <a:rPr lang="en-US" dirty="0"/>
              <a:t> All</a:t>
            </a:r>
            <a:endParaRPr lang="he-IL" dirty="0"/>
          </a:p>
          <a:p>
            <a:r>
              <a:rPr lang="en-US" dirty="0"/>
              <a:t>My name is May – I’m a student in the 4-year bioinformatics programs in computer science faculty </a:t>
            </a:r>
          </a:p>
          <a:p>
            <a:r>
              <a:rPr lang="en-US" dirty="0" err="1"/>
              <a:t>Im</a:t>
            </a:r>
            <a:r>
              <a:rPr lang="en-US" dirty="0"/>
              <a:t> Adi- </a:t>
            </a:r>
            <a:r>
              <a:rPr lang="en-US" dirty="0" err="1"/>
              <a:t>im</a:t>
            </a:r>
            <a:r>
              <a:rPr lang="en-US" dirty="0"/>
              <a:t> in the three-years computer science program </a:t>
            </a:r>
          </a:p>
          <a:p>
            <a:r>
              <a:rPr lang="en-US" dirty="0"/>
              <a:t>We are here today to presents our computer communication and networking project with Mellanox technologies – </a:t>
            </a:r>
          </a:p>
          <a:p>
            <a:r>
              <a:rPr lang="en-US" dirty="0"/>
              <a:t>Intelligent end to end traffic congestion trouble shooting using p4 </a:t>
            </a:r>
          </a:p>
          <a:p>
            <a:r>
              <a:rPr lang="en-US" dirty="0"/>
              <a:t>With our </a:t>
            </a:r>
            <a:r>
              <a:rPr lang="en-US" dirty="0" err="1"/>
              <a:t>construcrtors</a:t>
            </a:r>
            <a:r>
              <a:rPr lang="en-US" dirty="0"/>
              <a:t>- </a:t>
            </a:r>
            <a:r>
              <a:rPr lang="en-US" dirty="0" err="1"/>
              <a:t>Itzik</a:t>
            </a:r>
            <a:r>
              <a:rPr lang="en-US" dirty="0"/>
              <a:t> </a:t>
            </a:r>
            <a:r>
              <a:rPr lang="en-US" dirty="0" err="1"/>
              <a:t>Askenazi</a:t>
            </a:r>
            <a:r>
              <a:rPr lang="en-US" dirty="0"/>
              <a:t> from the LCCN and ALAN LO  from </a:t>
            </a:r>
            <a:r>
              <a:rPr lang="en-US" dirty="0" err="1"/>
              <a:t>Mellnaox</a:t>
            </a:r>
            <a:r>
              <a:rPr lang="en-US" dirty="0"/>
              <a:t> </a:t>
            </a:r>
          </a:p>
          <a:p>
            <a:endParaRPr lang="en-US" dirty="0"/>
          </a:p>
        </p:txBody>
      </p:sp>
      <p:sp>
        <p:nvSpPr>
          <p:cNvPr id="4" name="Slide Number Placeholder 3"/>
          <p:cNvSpPr>
            <a:spLocks noGrp="1"/>
          </p:cNvSpPr>
          <p:nvPr>
            <p:ph type="sldNum" sz="quarter" idx="5"/>
          </p:nvPr>
        </p:nvSpPr>
        <p:spPr/>
        <p:txBody>
          <a:bodyPr/>
          <a:lstStyle/>
          <a:p>
            <a:fld id="{95E204D4-9942-4744-A3E6-772A2CE51470}" type="slidenum">
              <a:rPr lang="en-IL" smtClean="0"/>
              <a:t>1</a:t>
            </a:fld>
            <a:endParaRPr lang="en-IL"/>
          </a:p>
        </p:txBody>
      </p:sp>
    </p:spTree>
    <p:extLst>
      <p:ext uri="{BB962C8B-B14F-4D97-AF65-F5344CB8AC3E}">
        <p14:creationId xmlns:p14="http://schemas.microsoft.com/office/powerpoint/2010/main" val="26140727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Docker container</a:t>
            </a:r>
            <a:r>
              <a:rPr lang="en-US" sz="1200" b="0" i="0" kern="1200" dirty="0">
                <a:solidFill>
                  <a:schemeClr val="tx1"/>
                </a:solidFill>
                <a:effectLst/>
                <a:latin typeface="+mn-lt"/>
                <a:ea typeface="+mn-ea"/>
                <a:cs typeface="+mn-cs"/>
              </a:rPr>
              <a:t> image is a lightweight, standalone, executable package of software that includes everything needed to run an application: code, runtime, system tools, system libraries </a:t>
            </a:r>
            <a:r>
              <a:rPr lang="en-US" sz="1200" b="1" i="0" kern="1200" dirty="0">
                <a:solidFill>
                  <a:schemeClr val="tx1"/>
                </a:solidFill>
                <a:effectLst/>
                <a:latin typeface="+mn-lt"/>
                <a:ea typeface="+mn-ea"/>
                <a:cs typeface="+mn-cs"/>
              </a:rPr>
              <a:t>and</a:t>
            </a:r>
            <a:r>
              <a:rPr lang="en-US" sz="1200" b="0" i="0" kern="1200" dirty="0">
                <a:solidFill>
                  <a:schemeClr val="tx1"/>
                </a:solidFill>
                <a:effectLst/>
                <a:latin typeface="+mn-lt"/>
                <a:ea typeface="+mn-ea"/>
                <a:cs typeface="+mn-cs"/>
              </a:rPr>
              <a:t> settings. We used 3 different docker containers running, for different uses </a:t>
            </a:r>
          </a:p>
          <a:p>
            <a:r>
              <a:rPr lang="en-US" sz="1200" b="0" i="0" kern="1200" dirty="0">
                <a:solidFill>
                  <a:schemeClr val="tx1"/>
                </a:solidFill>
                <a:effectLst/>
                <a:latin typeface="+mn-lt"/>
                <a:ea typeface="+mn-ea"/>
                <a:cs typeface="+mn-cs"/>
              </a:rPr>
              <a:t>First one on a VM in our PCs for compiling our own p4 code. There we experienced on using p4 for the first time, and debugged our code. </a:t>
            </a:r>
          </a:p>
          <a:p>
            <a:r>
              <a:rPr lang="en-US" sz="1200" b="0" i="0" kern="1200" dirty="0">
                <a:solidFill>
                  <a:schemeClr val="tx1"/>
                </a:solidFill>
                <a:effectLst/>
                <a:latin typeface="+mn-lt"/>
                <a:ea typeface="+mn-ea"/>
                <a:cs typeface="+mn-cs"/>
              </a:rPr>
              <a:t>Second docker on the switch receives the compiled output of our p4 code and loads it onto the data plane. Its our connection to the p4 on the switch. </a:t>
            </a:r>
          </a:p>
          <a:p>
            <a:r>
              <a:rPr lang="en-US" sz="1200" b="0" i="0" kern="1200" dirty="0">
                <a:solidFill>
                  <a:schemeClr val="tx1"/>
                </a:solidFill>
                <a:effectLst/>
                <a:latin typeface="+mn-lt"/>
                <a:ea typeface="+mn-ea"/>
                <a:cs typeface="+mn-cs"/>
              </a:rPr>
              <a:t>There we also monitored our p4 program – the access list being added and removed, counters change as a match action occurred. </a:t>
            </a:r>
          </a:p>
          <a:p>
            <a:r>
              <a:rPr lang="en-US" sz="1200" b="0" i="0" kern="1200" dirty="0">
                <a:solidFill>
                  <a:schemeClr val="tx1"/>
                </a:solidFill>
                <a:effectLst/>
                <a:latin typeface="+mn-lt"/>
                <a:ea typeface="+mn-ea"/>
                <a:cs typeface="+mn-cs"/>
              </a:rPr>
              <a:t>Last but not least – a P4RT shell docker on our collector </a:t>
            </a:r>
            <a:r>
              <a:rPr lang="en-US" sz="1200" b="0" i="0" kern="1200" dirty="0" err="1">
                <a:solidFill>
                  <a:schemeClr val="tx1"/>
                </a:solidFill>
                <a:effectLst/>
                <a:latin typeface="+mn-lt"/>
                <a:ea typeface="+mn-ea"/>
                <a:cs typeface="+mn-cs"/>
              </a:rPr>
              <a:t>linux</a:t>
            </a:r>
            <a:r>
              <a:rPr lang="en-US" sz="1200" b="0" i="0" kern="1200" dirty="0">
                <a:solidFill>
                  <a:schemeClr val="tx1"/>
                </a:solidFill>
                <a:effectLst/>
                <a:latin typeface="+mn-lt"/>
                <a:ea typeface="+mn-ea"/>
                <a:cs typeface="+mn-cs"/>
              </a:rPr>
              <a:t> machine. This docker has challenged us, as it required special configuration in order to allow it to create a P4RT friendly environment, and also to access the host’s physical interfaces in order to sniff the packets mirrored from the switch. On this docker, we run out program</a:t>
            </a:r>
            <a:endParaRPr lang="en-IL" dirty="0"/>
          </a:p>
        </p:txBody>
      </p:sp>
      <p:sp>
        <p:nvSpPr>
          <p:cNvPr id="4" name="Slide Number Placeholder 3"/>
          <p:cNvSpPr>
            <a:spLocks noGrp="1"/>
          </p:cNvSpPr>
          <p:nvPr>
            <p:ph type="sldNum" sz="quarter" idx="5"/>
          </p:nvPr>
        </p:nvSpPr>
        <p:spPr/>
        <p:txBody>
          <a:bodyPr/>
          <a:lstStyle/>
          <a:p>
            <a:fld id="{3E2451CD-BAFD-4130-BB93-B84E5DE8CC69}" type="slidenum">
              <a:rPr lang="en-IL" smtClean="0"/>
              <a:t>10</a:t>
            </a:fld>
            <a:endParaRPr lang="en-IL"/>
          </a:p>
        </p:txBody>
      </p:sp>
    </p:spTree>
    <p:extLst>
      <p:ext uri="{BB962C8B-B14F-4D97-AF65-F5344CB8AC3E}">
        <p14:creationId xmlns:p14="http://schemas.microsoft.com/office/powerpoint/2010/main" val="34106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P4 runtime is a frame work for runtime control of p4 targets, such as our spectrum switch, allowing us to dynamically add, remove &amp; modify table entries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P4 code can add match-action tables to the </a:t>
            </a:r>
            <a:r>
              <a:rPr lang="en-US" b="1" dirty="0" err="1"/>
              <a:t>dataplane</a:t>
            </a:r>
            <a:r>
              <a:rPr lang="en-US" b="1" dirty="0"/>
              <a:t> pipeline.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p4’s main feature, is  the support for</a:t>
            </a:r>
            <a:r>
              <a:rPr lang="en-US" b="1" dirty="0"/>
              <a:t> match-action tables. </a:t>
            </a:r>
            <a:r>
              <a:rPr lang="en-US" dirty="0"/>
              <a:t>Match-action tables are mappings between agreed-on field values to a given set of actions. This means that we can look at certain fields in any packet that goes through the switch, and determine whether or not to perform an action on it. For example, in our case, we can mirror a packet with additional information, by inspecting the DSCP, egress port and checksum.</a:t>
            </a:r>
          </a:p>
          <a:p>
            <a:endParaRPr lang="en-US" dirty="0"/>
          </a:p>
          <a:p>
            <a:r>
              <a:rPr lang="en-US" dirty="0"/>
              <a:t>In order to make our program as dynamic as possible, we used an open source </a:t>
            </a:r>
            <a:r>
              <a:rPr lang="en-US" b="1" dirty="0"/>
              <a:t>P4Runtime-shell </a:t>
            </a:r>
            <a:r>
              <a:rPr lang="en-US" b="0" dirty="0"/>
              <a:t>in order to  create new table entries that match the specific egress port that is congested. </a:t>
            </a:r>
          </a:p>
          <a:p>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const entries to match on DSCP, and </a:t>
            </a:r>
            <a:r>
              <a:rPr lang="en-US" dirty="0" err="1"/>
              <a:t>gRPC</a:t>
            </a:r>
            <a:r>
              <a:rPr lang="en-US" dirty="0"/>
              <a:t> to match on egress port.</a:t>
            </a:r>
          </a:p>
          <a:p>
            <a:endParaRPr lang="en-IL" dirty="0"/>
          </a:p>
        </p:txBody>
      </p:sp>
      <p:sp>
        <p:nvSpPr>
          <p:cNvPr id="4" name="Slide Number Placeholder 3"/>
          <p:cNvSpPr>
            <a:spLocks noGrp="1"/>
          </p:cNvSpPr>
          <p:nvPr>
            <p:ph type="sldNum" sz="quarter" idx="5"/>
          </p:nvPr>
        </p:nvSpPr>
        <p:spPr/>
        <p:txBody>
          <a:bodyPr/>
          <a:lstStyle/>
          <a:p>
            <a:fld id="{3E2451CD-BAFD-4130-BB93-B84E5DE8CC69}" type="slidenum">
              <a:rPr lang="en-IL" smtClean="0"/>
              <a:t>11</a:t>
            </a:fld>
            <a:endParaRPr lang="en-IL"/>
          </a:p>
        </p:txBody>
      </p:sp>
    </p:spTree>
    <p:extLst>
      <p:ext uri="{BB962C8B-B14F-4D97-AF65-F5344CB8AC3E}">
        <p14:creationId xmlns:p14="http://schemas.microsoft.com/office/powerpoint/2010/main" val="30602795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does it all work</a:t>
            </a:r>
          </a:p>
        </p:txBody>
      </p:sp>
      <p:sp>
        <p:nvSpPr>
          <p:cNvPr id="4" name="Slide Number Placeholder 3"/>
          <p:cNvSpPr>
            <a:spLocks noGrp="1"/>
          </p:cNvSpPr>
          <p:nvPr>
            <p:ph type="sldNum" sz="quarter" idx="5"/>
          </p:nvPr>
        </p:nvSpPr>
        <p:spPr/>
        <p:txBody>
          <a:bodyPr/>
          <a:lstStyle/>
          <a:p>
            <a:fld id="{3E2451CD-BAFD-4130-BB93-B84E5DE8CC69}" type="slidenum">
              <a:rPr lang="en-IL" smtClean="0"/>
              <a:t>12</a:t>
            </a:fld>
            <a:endParaRPr lang="en-IL"/>
          </a:p>
        </p:txBody>
      </p:sp>
    </p:spTree>
    <p:extLst>
      <p:ext uri="{BB962C8B-B14F-4D97-AF65-F5344CB8AC3E}">
        <p14:creationId xmlns:p14="http://schemas.microsoft.com/office/powerpoint/2010/main" val="2193927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final product.  Once the congestion was spotted and packets were marked, the user can activate the GUI to see all the wanted information. </a:t>
            </a:r>
          </a:p>
          <a:p>
            <a:r>
              <a:rPr lang="en-US" dirty="0"/>
              <a:t>The </a:t>
            </a:r>
            <a:r>
              <a:rPr lang="en-US" dirty="0" err="1"/>
              <a:t>gui</a:t>
            </a:r>
            <a:r>
              <a:rPr lang="en-US" dirty="0"/>
              <a:t> is written in python and gives the user the ability to get the relevant info </a:t>
            </a:r>
          </a:p>
          <a:p>
            <a:r>
              <a:rPr lang="en-US" dirty="0"/>
              <a:t>- show user path – displays the user’s 5-tuple (not the congesting flow)</a:t>
            </a:r>
          </a:p>
          <a:p>
            <a:r>
              <a:rPr lang="en-US" dirty="0"/>
              <a:t> - analyze congestion – if the program identifies a congested port, this button uses P4Runtim to add a table entry that matches dynamically on the congested port specifically</a:t>
            </a:r>
          </a:p>
          <a:p>
            <a:r>
              <a:rPr lang="en-US" dirty="0"/>
              <a:t> - export logs – creates a dated, ordered and clear summary of all the information  shown by the GUI</a:t>
            </a:r>
          </a:p>
          <a:p>
            <a:r>
              <a:rPr lang="en-US" dirty="0"/>
              <a:t> - separate flows – displays all the different flows that have been detected on the congested port.</a:t>
            </a:r>
            <a:endParaRPr lang="he-IL" dirty="0"/>
          </a:p>
        </p:txBody>
      </p:sp>
      <p:sp>
        <p:nvSpPr>
          <p:cNvPr id="4" name="Slide Number Placeholder 3"/>
          <p:cNvSpPr>
            <a:spLocks noGrp="1"/>
          </p:cNvSpPr>
          <p:nvPr>
            <p:ph type="sldNum" sz="quarter" idx="5"/>
          </p:nvPr>
        </p:nvSpPr>
        <p:spPr/>
        <p:txBody>
          <a:bodyPr/>
          <a:lstStyle/>
          <a:p>
            <a:fld id="{3E2451CD-BAFD-4130-BB93-B84E5DE8CC69}" type="slidenum">
              <a:rPr lang="en-IL" smtClean="0"/>
              <a:t>13</a:t>
            </a:fld>
            <a:endParaRPr lang="en-IL"/>
          </a:p>
        </p:txBody>
      </p:sp>
    </p:spTree>
    <p:extLst>
      <p:ext uri="{BB962C8B-B14F-4D97-AF65-F5344CB8AC3E}">
        <p14:creationId xmlns:p14="http://schemas.microsoft.com/office/powerpoint/2010/main" val="2990642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3E2451CD-BAFD-4130-BB93-B84E5DE8CC69}" type="slidenum">
              <a:rPr lang="en-IL" smtClean="0"/>
              <a:t>14</a:t>
            </a:fld>
            <a:endParaRPr lang="en-IL"/>
          </a:p>
        </p:txBody>
      </p:sp>
    </p:spTree>
    <p:extLst>
      <p:ext uri="{BB962C8B-B14F-4D97-AF65-F5344CB8AC3E}">
        <p14:creationId xmlns:p14="http://schemas.microsoft.com/office/powerpoint/2010/main" val="38644862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every project, we have had a lot of challenges along the way. Some were expected, and some were not. </a:t>
            </a:r>
          </a:p>
          <a:p>
            <a:r>
              <a:rPr lang="en-US" dirty="0"/>
              <a:t>Going in we new that p4 language is new and innovating, one of the things that drew us to this project. Lack of online info and documentation made working with it challenging and educating. We appreciate Alan’s help and guidance on this matter/ </a:t>
            </a:r>
          </a:p>
          <a:p>
            <a:endParaRPr lang="en-US" dirty="0"/>
          </a:p>
          <a:p>
            <a:r>
              <a:rPr lang="en-US" dirty="0"/>
              <a:t>Docker usage was also new to us. Combining different scripts, environments and HW components to work together dynamically was not always a simple task/</a:t>
            </a:r>
          </a:p>
          <a:p>
            <a:endParaRPr lang="en-US" dirty="0"/>
          </a:p>
          <a:p>
            <a:r>
              <a:rPr lang="en-US" dirty="0"/>
              <a:t>On the unexpected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handled a set-up change in the middle of the project because of the lack of the second switch due to corona virus influences. We had to do a lot of changes in our set up, requiring a unique a-</a:t>
            </a:r>
            <a:r>
              <a:rPr lang="en-US" dirty="0" err="1"/>
              <a:t>symatric</a:t>
            </a:r>
            <a:r>
              <a:rPr lang="en-US" dirty="0"/>
              <a:t> layer 2 configuration., we also had to change code that was already compiled and deployed.</a:t>
            </a:r>
          </a:p>
          <a:p>
            <a:endParaRPr lang="en-US" dirty="0"/>
          </a:p>
          <a:p>
            <a:r>
              <a:rPr lang="en-US" dirty="0"/>
              <a:t>Speaking of corona- working from far with no physical access to the set up and the lab was also not always easy while working on a project of this type. Required a long distance assistance- mostly on </a:t>
            </a:r>
            <a:r>
              <a:rPr lang="en-US" dirty="0" err="1"/>
              <a:t>Itzik’s</a:t>
            </a:r>
            <a:r>
              <a:rPr lang="en-US" dirty="0"/>
              <a:t> expense. </a:t>
            </a:r>
          </a:p>
        </p:txBody>
      </p:sp>
      <p:sp>
        <p:nvSpPr>
          <p:cNvPr id="4" name="Slide Number Placeholder 3"/>
          <p:cNvSpPr>
            <a:spLocks noGrp="1"/>
          </p:cNvSpPr>
          <p:nvPr>
            <p:ph type="sldNum" sz="quarter" idx="5"/>
          </p:nvPr>
        </p:nvSpPr>
        <p:spPr/>
        <p:txBody>
          <a:bodyPr/>
          <a:lstStyle/>
          <a:p>
            <a:fld id="{3E2451CD-BAFD-4130-BB93-B84E5DE8CC69}" type="slidenum">
              <a:rPr lang="en-IL" smtClean="0"/>
              <a:t>15</a:t>
            </a:fld>
            <a:endParaRPr lang="en-IL"/>
          </a:p>
        </p:txBody>
      </p:sp>
    </p:spTree>
    <p:extLst>
      <p:ext uri="{BB962C8B-B14F-4D97-AF65-F5344CB8AC3E}">
        <p14:creationId xmlns:p14="http://schemas.microsoft.com/office/powerpoint/2010/main" val="2251115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work on </a:t>
            </a:r>
            <a:r>
              <a:rPr lang="en-US" dirty="0" err="1"/>
              <a:t>linux</a:t>
            </a:r>
            <a:r>
              <a:rPr lang="en-US" dirty="0"/>
              <a:t> which was our main platform and python with which we wrote our scripts.</a:t>
            </a:r>
          </a:p>
          <a:p>
            <a:r>
              <a:rPr lang="en-US" dirty="0"/>
              <a:t>We now know how to work with different types of docker containers, and master the p4 programming. </a:t>
            </a:r>
          </a:p>
          <a:p>
            <a:r>
              <a:rPr lang="en-US" dirty="0"/>
              <a:t>We Got familiar with Mellanox switches</a:t>
            </a:r>
            <a:endParaRPr lang="en-IL" dirty="0"/>
          </a:p>
        </p:txBody>
      </p:sp>
      <p:sp>
        <p:nvSpPr>
          <p:cNvPr id="4" name="Slide Number Placeholder 3"/>
          <p:cNvSpPr>
            <a:spLocks noGrp="1"/>
          </p:cNvSpPr>
          <p:nvPr>
            <p:ph type="sldNum" sz="quarter" idx="5"/>
          </p:nvPr>
        </p:nvSpPr>
        <p:spPr/>
        <p:txBody>
          <a:bodyPr/>
          <a:lstStyle/>
          <a:p>
            <a:fld id="{3E2451CD-BAFD-4130-BB93-B84E5DE8CC69}" type="slidenum">
              <a:rPr lang="en-IL" smtClean="0"/>
              <a:t>16</a:t>
            </a:fld>
            <a:endParaRPr lang="en-IL"/>
          </a:p>
        </p:txBody>
      </p:sp>
    </p:spTree>
    <p:extLst>
      <p:ext uri="{BB962C8B-B14F-4D97-AF65-F5344CB8AC3E}">
        <p14:creationId xmlns:p14="http://schemas.microsoft.com/office/powerpoint/2010/main" val="29595602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lot of ideas on how to build upon and expand the project , with improvements and adaptations to a more complicated environment.</a:t>
            </a:r>
          </a:p>
        </p:txBody>
      </p:sp>
      <p:sp>
        <p:nvSpPr>
          <p:cNvPr id="4" name="Slide Number Placeholder 3"/>
          <p:cNvSpPr>
            <a:spLocks noGrp="1"/>
          </p:cNvSpPr>
          <p:nvPr>
            <p:ph type="sldNum" sz="quarter" idx="5"/>
          </p:nvPr>
        </p:nvSpPr>
        <p:spPr/>
        <p:txBody>
          <a:bodyPr/>
          <a:lstStyle/>
          <a:p>
            <a:fld id="{3E2451CD-BAFD-4130-BB93-B84E5DE8CC69}" type="slidenum">
              <a:rPr lang="en-IL" smtClean="0"/>
              <a:t>17</a:t>
            </a:fld>
            <a:endParaRPr lang="en-IL"/>
          </a:p>
        </p:txBody>
      </p:sp>
    </p:spTree>
    <p:extLst>
      <p:ext uri="{BB962C8B-B14F-4D97-AF65-F5344CB8AC3E}">
        <p14:creationId xmlns:p14="http://schemas.microsoft.com/office/powerpoint/2010/main" val="206442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Imagine you’re managing one of Facebook or Google’s network infrastructures or data centers, but not having </a:t>
            </a:r>
            <a:r>
              <a:rPr lang="en-US" b="1" dirty="0"/>
              <a:t>precise</a:t>
            </a:r>
            <a:r>
              <a:rPr lang="en-US" dirty="0"/>
              <a:t> </a:t>
            </a:r>
            <a:r>
              <a:rPr lang="en-US" b="1" dirty="0"/>
              <a:t>information</a:t>
            </a:r>
            <a:r>
              <a:rPr lang="en-US" dirty="0"/>
              <a:t> for </a:t>
            </a:r>
            <a:r>
              <a:rPr lang="en-US" b="1" dirty="0"/>
              <a:t>troubleshooting</a:t>
            </a:r>
            <a:r>
              <a:rPr lang="en-US" dirty="0"/>
              <a:t> certain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Data centers require </a:t>
            </a:r>
            <a:r>
              <a:rPr lang="en-US" b="1" dirty="0"/>
              <a:t>real-time &amp; precise </a:t>
            </a:r>
            <a:r>
              <a:rPr lang="en-US" dirty="0"/>
              <a:t>feedback from their network equipment in order to make the troubleshooting process </a:t>
            </a:r>
            <a:r>
              <a:rPr lang="en-US" b="1" dirty="0"/>
              <a:t>simpler </a:t>
            </a:r>
            <a:r>
              <a:rPr lang="en-US" dirty="0"/>
              <a:t>and </a:t>
            </a:r>
            <a:r>
              <a:rPr lang="en-US" b="1" dirty="0"/>
              <a:t>more effective</a:t>
            </a:r>
            <a:r>
              <a:rPr lang="en-US" dirty="0"/>
              <a:t>.</a:t>
            </a:r>
          </a:p>
          <a:p>
            <a:endParaRPr lang="en-US" dirty="0"/>
          </a:p>
          <a:p>
            <a:r>
              <a:rPr lang="en-US" dirty="0"/>
              <a:t>But the trouble today with the </a:t>
            </a:r>
            <a:r>
              <a:rPr lang="en-US" b="1" dirty="0"/>
              <a:t>standard switches </a:t>
            </a:r>
            <a:r>
              <a:rPr lang="en-US" dirty="0"/>
              <a:t>in data centers, is that they do not offer a lot of information about the state of the </a:t>
            </a:r>
            <a:r>
              <a:rPr lang="en-US" b="1" dirty="0"/>
              <a:t>traffic going through them, </a:t>
            </a:r>
            <a:r>
              <a:rPr lang="en-US" dirty="0"/>
              <a:t>Which makes it difficult to pinpoint an exact source of the network’s performance issues.</a:t>
            </a:r>
            <a:endParaRPr lang="en-IL" dirty="0"/>
          </a:p>
        </p:txBody>
      </p:sp>
      <p:sp>
        <p:nvSpPr>
          <p:cNvPr id="4" name="Slide Number Placeholder 3"/>
          <p:cNvSpPr>
            <a:spLocks noGrp="1"/>
          </p:cNvSpPr>
          <p:nvPr>
            <p:ph type="sldNum" sz="quarter" idx="5"/>
          </p:nvPr>
        </p:nvSpPr>
        <p:spPr/>
        <p:txBody>
          <a:bodyPr/>
          <a:lstStyle/>
          <a:p>
            <a:fld id="{3E2451CD-BAFD-4130-BB93-B84E5DE8CC69}" type="slidenum">
              <a:rPr lang="en-IL" smtClean="0"/>
              <a:t>2</a:t>
            </a:fld>
            <a:endParaRPr lang="en-IL"/>
          </a:p>
        </p:txBody>
      </p:sp>
    </p:spTree>
    <p:extLst>
      <p:ext uri="{BB962C8B-B14F-4D97-AF65-F5344CB8AC3E}">
        <p14:creationId xmlns:p14="http://schemas.microsoft.com/office/powerpoint/2010/main" val="309519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Arial" panose="020B0604020202020204" pitchFamily="34" charset="0"/>
              <a:buChar char="•"/>
            </a:pPr>
            <a:r>
              <a:rPr lang="en-US" sz="1200" dirty="0"/>
              <a:t>P4 is a  new, highly advanced open-source programming language for controlling packet forwarding planes in networking devices, such as routers and switches</a:t>
            </a:r>
            <a:r>
              <a:rPr lang="he-IL"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means at every stage of the switch’s forwarding pipeline, we can perform certain actions, that depend on the packet itself.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upper image we can see the programmable blocks on a P4 capable switch. In our project, we used programmable block 5 (control 4) to insert our p4 code.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Programmable block 5: egress port, has the  Ability to define chain of multiple match action tables.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supported actions – drop, egress mirror, packet modifications, counters and so  on .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P4 requires a compatible HW – a programmable switch or target, capable for P4 execution, such as  spectrum SN3700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L" dirty="0"/>
          </a:p>
        </p:txBody>
      </p:sp>
      <p:sp>
        <p:nvSpPr>
          <p:cNvPr id="4" name="Slide Number Placeholder 3"/>
          <p:cNvSpPr>
            <a:spLocks noGrp="1"/>
          </p:cNvSpPr>
          <p:nvPr>
            <p:ph type="sldNum" sz="quarter" idx="5"/>
          </p:nvPr>
        </p:nvSpPr>
        <p:spPr/>
        <p:txBody>
          <a:bodyPr/>
          <a:lstStyle/>
          <a:p>
            <a:fld id="{3E2451CD-BAFD-4130-BB93-B84E5DE8CC69}" type="slidenum">
              <a:rPr lang="en-IL" smtClean="0"/>
              <a:t>3</a:t>
            </a:fld>
            <a:endParaRPr lang="en-IL"/>
          </a:p>
        </p:txBody>
      </p:sp>
    </p:spTree>
    <p:extLst>
      <p:ext uri="{BB962C8B-B14F-4D97-AF65-F5344CB8AC3E}">
        <p14:creationId xmlns:p14="http://schemas.microsoft.com/office/powerpoint/2010/main" val="4102847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the </a:t>
            </a:r>
            <a:r>
              <a:rPr lang="en-US" b="1" dirty="0"/>
              <a:t>SN3700</a:t>
            </a:r>
            <a:r>
              <a:rPr lang="en-US" dirty="0"/>
              <a:t>, is a high performance switch in the Spectrum-2 family.</a:t>
            </a:r>
          </a:p>
          <a:p>
            <a:r>
              <a:rPr lang="en-US" dirty="0"/>
              <a:t> SN3700 Is a hybrid switch, meaning, it can be dynamically updated and reprogrammed without requiring an ONYX version update for every change. </a:t>
            </a:r>
          </a:p>
          <a:p>
            <a:r>
              <a:rPr lang="en-US" dirty="0"/>
              <a:t>It also has the capability of a legacy switch, meaning that we don’t need to implement basic routing and switching ourselves.</a:t>
            </a:r>
          </a:p>
          <a:p>
            <a:r>
              <a:rPr lang="en-US" dirty="0"/>
              <a:t>The switch is capable of P4 programming and can use it’s dynamic features for the user’s benefits. </a:t>
            </a:r>
            <a:endParaRPr lang="en-IL" dirty="0"/>
          </a:p>
        </p:txBody>
      </p:sp>
      <p:sp>
        <p:nvSpPr>
          <p:cNvPr id="4" name="Slide Number Placeholder 3"/>
          <p:cNvSpPr>
            <a:spLocks noGrp="1"/>
          </p:cNvSpPr>
          <p:nvPr>
            <p:ph type="sldNum" sz="quarter" idx="5"/>
          </p:nvPr>
        </p:nvSpPr>
        <p:spPr/>
        <p:txBody>
          <a:bodyPr/>
          <a:lstStyle/>
          <a:p>
            <a:fld id="{95E204D4-9942-4744-A3E6-772A2CE51470}" type="slidenum">
              <a:rPr lang="en-IL" smtClean="0"/>
              <a:t>4</a:t>
            </a:fld>
            <a:endParaRPr lang="en-IL"/>
          </a:p>
        </p:txBody>
      </p:sp>
    </p:spTree>
    <p:extLst>
      <p:ext uri="{BB962C8B-B14F-4D97-AF65-F5344CB8AC3E}">
        <p14:creationId xmlns:p14="http://schemas.microsoft.com/office/powerpoint/2010/main" val="106454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Every programmer’s best friend and worst enemy, is the debugger. It allows the user to troubleshoot the errors and malfunctions of a program. It’s a tool to see ‘what went wrong’ that is the most secure way to successfully achieve a solution. Our debugger is programmed to see the information flowing in the system and show the user where is the problem and who is at fault . </a:t>
            </a:r>
          </a:p>
          <a:p>
            <a:r>
              <a:rPr lang="en-US" dirty="0"/>
              <a:t>Our debugger uses the spectrum 2 switch’s capabilities and the P4 language strength and agility to provide the NW manager all the necessary information to solve the network’s problem.</a:t>
            </a:r>
            <a:endParaRPr lang="he-IL" dirty="0"/>
          </a:p>
        </p:txBody>
      </p:sp>
      <p:sp>
        <p:nvSpPr>
          <p:cNvPr id="4" name="Slide Number Placeholder 3"/>
          <p:cNvSpPr>
            <a:spLocks noGrp="1"/>
          </p:cNvSpPr>
          <p:nvPr>
            <p:ph type="sldNum" sz="quarter" idx="5"/>
          </p:nvPr>
        </p:nvSpPr>
        <p:spPr/>
        <p:txBody>
          <a:bodyPr/>
          <a:lstStyle/>
          <a:p>
            <a:fld id="{95E204D4-9942-4744-A3E6-772A2CE51470}" type="slidenum">
              <a:rPr lang="en-IL" smtClean="0"/>
              <a:t>5</a:t>
            </a:fld>
            <a:endParaRPr lang="en-IL"/>
          </a:p>
        </p:txBody>
      </p:sp>
    </p:spTree>
    <p:extLst>
      <p:ext uri="{BB962C8B-B14F-4D97-AF65-F5344CB8AC3E}">
        <p14:creationId xmlns:p14="http://schemas.microsoft.com/office/powerpoint/2010/main" val="1420494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SAMPLING] We use the p4 programming language, to </a:t>
            </a:r>
            <a:r>
              <a:rPr lang="en-US" b="1" dirty="0"/>
              <a:t>sample</a:t>
            </a:r>
            <a:r>
              <a:rPr lang="en-US" dirty="0"/>
              <a:t> packets at a pre-defined rate, and this would be the first stage of the travelling packets going through our augmented switch. This way, we wouldn’t have to collect information through </a:t>
            </a:r>
            <a:r>
              <a:rPr lang="en-US" b="1" dirty="0"/>
              <a:t>every single packet </a:t>
            </a:r>
            <a:r>
              <a:rPr lang="en-US" dirty="0"/>
              <a:t>that goes through the switch, but only through a subset of them.</a:t>
            </a:r>
          </a:p>
          <a:p>
            <a:endParaRPr lang="en-US" dirty="0"/>
          </a:p>
          <a:p>
            <a:r>
              <a:rPr lang="en-US" dirty="0"/>
              <a:t>[MIRRORING] We could </a:t>
            </a:r>
            <a:r>
              <a:rPr lang="en-US" b="1" dirty="0"/>
              <a:t>then mirror </a:t>
            </a:r>
            <a:r>
              <a:rPr lang="en-US" dirty="0"/>
              <a:t>those sampled packets on to a collecting unit. Mirroring is taking packet going from one port in the switch to another, and transmit it, as a whole, to another port. </a:t>
            </a:r>
          </a:p>
          <a:p>
            <a:endParaRPr lang="en-US" dirty="0"/>
          </a:p>
          <a:p>
            <a:r>
              <a:rPr lang="en-US" dirty="0"/>
              <a:t>[GRE] Finally, we could </a:t>
            </a:r>
            <a:r>
              <a:rPr lang="en-US" b="1" dirty="0"/>
              <a:t>wrap</a:t>
            </a:r>
            <a:r>
              <a:rPr lang="en-US" dirty="0"/>
              <a:t> those mirrored packets </a:t>
            </a:r>
            <a:r>
              <a:rPr lang="en-US" b="1" dirty="0"/>
              <a:t>with useful telemetric information</a:t>
            </a:r>
            <a:r>
              <a:rPr lang="en-US" dirty="0"/>
              <a:t>. Mellanox’s Spectrum-2 support GRE, short for Generic Routing Encapsulation, a tunneling protocol developed by Cisco, that can encapsulate a wide variety of network layer protocols</a:t>
            </a:r>
          </a:p>
          <a:p>
            <a:endParaRPr lang="en-US" dirty="0"/>
          </a:p>
          <a:p>
            <a:r>
              <a:rPr lang="en-US" dirty="0"/>
              <a:t>Analyze – once holding all the necessary information and triggered by the user, experiencing congestion, the collector uses the mirrored information to analyze the source, destination, and other information arriving , separating wanted, user flows from congesting flows.</a:t>
            </a:r>
          </a:p>
          <a:p>
            <a:endParaRPr lang="en-US" dirty="0"/>
          </a:p>
          <a:p>
            <a:r>
              <a:rPr lang="en-US" dirty="0"/>
              <a:t>Present – The information collected and analyzed by the collector is shown in a user – friendly GUI that presents the info, including the user’s tuple, the congested port and the various flows that go through it</a:t>
            </a:r>
            <a:endParaRPr lang="en-IL" dirty="0"/>
          </a:p>
        </p:txBody>
      </p:sp>
      <p:sp>
        <p:nvSpPr>
          <p:cNvPr id="4" name="Slide Number Placeholder 3"/>
          <p:cNvSpPr>
            <a:spLocks noGrp="1"/>
          </p:cNvSpPr>
          <p:nvPr>
            <p:ph type="sldNum" sz="quarter" idx="5"/>
          </p:nvPr>
        </p:nvSpPr>
        <p:spPr/>
        <p:txBody>
          <a:bodyPr/>
          <a:lstStyle/>
          <a:p>
            <a:fld id="{95E204D4-9942-4744-A3E6-772A2CE51470}" type="slidenum">
              <a:rPr lang="en-IL" smtClean="0"/>
              <a:t>6</a:t>
            </a:fld>
            <a:endParaRPr lang="en-IL"/>
          </a:p>
        </p:txBody>
      </p:sp>
    </p:spTree>
    <p:extLst>
      <p:ext uri="{BB962C8B-B14F-4D97-AF65-F5344CB8AC3E}">
        <p14:creationId xmlns:p14="http://schemas.microsoft.com/office/powerpoint/2010/main" val="1916655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outcome is friendly user method to show the user the information analyzed- who is the congesting port, where is the congestion coming from, where is it headed, and more information </a:t>
            </a:r>
          </a:p>
        </p:txBody>
      </p:sp>
      <p:sp>
        <p:nvSpPr>
          <p:cNvPr id="4" name="Slide Number Placeholder 3"/>
          <p:cNvSpPr>
            <a:spLocks noGrp="1"/>
          </p:cNvSpPr>
          <p:nvPr>
            <p:ph type="sldNum" sz="quarter" idx="5"/>
          </p:nvPr>
        </p:nvSpPr>
        <p:spPr/>
        <p:txBody>
          <a:bodyPr/>
          <a:lstStyle/>
          <a:p>
            <a:fld id="{3E2451CD-BAFD-4130-BB93-B84E5DE8CC69}" type="slidenum">
              <a:rPr lang="en-IL" smtClean="0"/>
              <a:t>7</a:t>
            </a:fld>
            <a:endParaRPr lang="en-IL"/>
          </a:p>
        </p:txBody>
      </p:sp>
    </p:spTree>
    <p:extLst>
      <p:ext uri="{BB962C8B-B14F-4D97-AF65-F5344CB8AC3E}">
        <p14:creationId xmlns:p14="http://schemas.microsoft.com/office/powerpoint/2010/main" val="28776219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Traffic generator – creates the traffic- both user and congesting </a:t>
            </a:r>
          </a:p>
          <a:p>
            <a:r>
              <a:rPr lang="en-US" dirty="0"/>
              <a:t>The application is triggered there to start sample packets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used 2 python scripts here.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is to mark the good user flow generated by </a:t>
            </a:r>
            <a:r>
              <a:rPr lang="en-US" dirty="0" err="1"/>
              <a:t>iperf</a:t>
            </a:r>
            <a:r>
              <a:rPr lang="en-US" dirty="0"/>
              <a:t>, using iptables which required us a lot of research. The script allows us to match by a specific application and dynamically add and remove rules.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other script generates the congesting flow with </a:t>
            </a:r>
            <a:r>
              <a:rPr lang="en-US" dirty="0" err="1"/>
              <a:t>scapy</a:t>
            </a:r>
            <a:r>
              <a:rPr lang="en-US" dirty="0"/>
              <a:t>, sending high rate packets by demand </a:t>
            </a:r>
          </a:p>
          <a:p>
            <a:endParaRPr lang="en-US" dirty="0"/>
          </a:p>
          <a:p>
            <a:r>
              <a:rPr lang="en-US" dirty="0"/>
              <a:t>On the side we can see the Iperf server – other end of the user’s </a:t>
            </a:r>
            <a:r>
              <a:rPr lang="en-US" dirty="0" err="1"/>
              <a:t>trafiic</a:t>
            </a:r>
            <a:endParaRPr lang="en-US" dirty="0"/>
          </a:p>
          <a:p>
            <a:endParaRPr lang="en-US" dirty="0"/>
          </a:p>
          <a:p>
            <a:r>
              <a:rPr lang="en-US" dirty="0"/>
              <a:t>Here is the Mellanox SN3700 switch on which we talked about before. </a:t>
            </a:r>
          </a:p>
          <a:p>
            <a:r>
              <a:rPr lang="en-US" dirty="0"/>
              <a:t>Our p4 program runs on this switch, updated dynamically using P4RT. The switch both forwards the packets to second switch and mirrors them the collector as well.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spectrum 1 switch, which forwards the info to the </a:t>
            </a:r>
            <a:r>
              <a:rPr lang="en-US" dirty="0" err="1"/>
              <a:t>iperf</a:t>
            </a:r>
            <a:r>
              <a:rPr lang="en-US" dirty="0"/>
              <a:t> server.</a:t>
            </a:r>
          </a:p>
          <a:p>
            <a:endParaRPr lang="en-US" dirty="0"/>
          </a:p>
          <a:p>
            <a:r>
              <a:rPr lang="en-US" dirty="0"/>
              <a:t>Collector- doing all the ‘hard thinking’ of info analyzing and presenting results </a:t>
            </a:r>
          </a:p>
          <a:p>
            <a:r>
              <a:rPr lang="en-US" dirty="0"/>
              <a:t>Here we run a docker container holding a P4RT shell environment. The collector sniffs the mirrored packets, uses a script to </a:t>
            </a:r>
            <a:r>
              <a:rPr lang="en-US" dirty="0" err="1"/>
              <a:t>deparse</a:t>
            </a:r>
            <a:r>
              <a:rPr lang="en-US" dirty="0"/>
              <a:t> and analyze the encapsulated information. Further more , it establishes a connection to the switch using P4RT which allows it to add and modify table entries and – controlling the p4 program on the switch. It also presents the information in a friendly fashion.</a:t>
            </a:r>
          </a:p>
          <a:p>
            <a:endParaRPr lang="en-US" dirty="0"/>
          </a:p>
          <a:p>
            <a:r>
              <a:rPr lang="en-US" b="0" dirty="0"/>
              <a:t>While there are two connections between the switches, our  programs identifies the problematic port, and creates a specific match action using p4runtime in order to analyze exactly who is congesting this port.</a:t>
            </a:r>
            <a:endParaRPr lang="en-IL" b="0" dirty="0"/>
          </a:p>
          <a:p>
            <a:endParaRPr lang="en-US" dirty="0"/>
          </a:p>
          <a:p>
            <a:endParaRPr lang="en-US" dirty="0"/>
          </a:p>
          <a:p>
            <a:endParaRPr lang="en-US" dirty="0"/>
          </a:p>
          <a:p>
            <a:endParaRPr lang="en-IL" dirty="0"/>
          </a:p>
        </p:txBody>
      </p:sp>
      <p:sp>
        <p:nvSpPr>
          <p:cNvPr id="4" name="Slide Number Placeholder 3"/>
          <p:cNvSpPr>
            <a:spLocks noGrp="1"/>
          </p:cNvSpPr>
          <p:nvPr>
            <p:ph type="sldNum" sz="quarter" idx="5"/>
          </p:nvPr>
        </p:nvSpPr>
        <p:spPr/>
        <p:txBody>
          <a:bodyPr/>
          <a:lstStyle/>
          <a:p>
            <a:fld id="{3E2451CD-BAFD-4130-BB93-B84E5DE8CC69}" type="slidenum">
              <a:rPr lang="en-IL" smtClean="0"/>
              <a:t>8</a:t>
            </a:fld>
            <a:endParaRPr lang="en-IL"/>
          </a:p>
        </p:txBody>
      </p:sp>
    </p:spTree>
    <p:extLst>
      <p:ext uri="{BB962C8B-B14F-4D97-AF65-F5344CB8AC3E}">
        <p14:creationId xmlns:p14="http://schemas.microsoft.com/office/powerpoint/2010/main" val="670482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GRE session in our case used the Mellanox ERSPAN header, which wrapped every mirror packet with the following information.</a:t>
            </a:r>
          </a:p>
          <a:p>
            <a:r>
              <a:rPr lang="en-US" dirty="0"/>
              <a:t>We wrote a script to </a:t>
            </a:r>
            <a:r>
              <a:rPr lang="en-US" dirty="0" err="1"/>
              <a:t>deparse</a:t>
            </a:r>
            <a:r>
              <a:rPr lang="en-US" dirty="0"/>
              <a:t> the information received,, and specifically the </a:t>
            </a:r>
            <a:r>
              <a:rPr lang="en-US" dirty="0" err="1"/>
              <a:t>tos</a:t>
            </a:r>
            <a:r>
              <a:rPr lang="en-US" dirty="0"/>
              <a:t>  value to help us differ the user flow from the congesting flow</a:t>
            </a:r>
          </a:p>
          <a:p>
            <a:endParaRPr lang="en-IL" dirty="0"/>
          </a:p>
        </p:txBody>
      </p:sp>
      <p:sp>
        <p:nvSpPr>
          <p:cNvPr id="4" name="Slide Number Placeholder 3"/>
          <p:cNvSpPr>
            <a:spLocks noGrp="1"/>
          </p:cNvSpPr>
          <p:nvPr>
            <p:ph type="sldNum" sz="quarter" idx="5"/>
          </p:nvPr>
        </p:nvSpPr>
        <p:spPr/>
        <p:txBody>
          <a:bodyPr/>
          <a:lstStyle/>
          <a:p>
            <a:fld id="{3E2451CD-BAFD-4130-BB93-B84E5DE8CC69}" type="slidenum">
              <a:rPr lang="en-IL" smtClean="0"/>
              <a:t>9</a:t>
            </a:fld>
            <a:endParaRPr lang="en-IL"/>
          </a:p>
        </p:txBody>
      </p:sp>
    </p:spTree>
    <p:extLst>
      <p:ext uri="{BB962C8B-B14F-4D97-AF65-F5344CB8AC3E}">
        <p14:creationId xmlns:p14="http://schemas.microsoft.com/office/powerpoint/2010/main" val="24516775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3537F-77CD-498E-A853-47255F9B405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BAB6DE-9D8A-4FB1-9D4B-48B2C6F3A3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EA9C83-67CE-4B22-81E8-F47FCDDA63A4}"/>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5" name="Footer Placeholder 4">
            <a:extLst>
              <a:ext uri="{FF2B5EF4-FFF2-40B4-BE49-F238E27FC236}">
                <a16:creationId xmlns:a16="http://schemas.microsoft.com/office/drawing/2014/main" id="{C4356217-60BF-4006-96A0-039F6B215C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9A3F9-6749-4E0F-A8D3-1C8548A56E33}"/>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2640966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76319-7A13-47B9-AE0B-657AD8D1E8E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CF5E456-8256-417B-A2D2-BC924619E7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B7A059-8DEF-4CC0-8350-8A705A948210}"/>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5" name="Footer Placeholder 4">
            <a:extLst>
              <a:ext uri="{FF2B5EF4-FFF2-40B4-BE49-F238E27FC236}">
                <a16:creationId xmlns:a16="http://schemas.microsoft.com/office/drawing/2014/main" id="{8E62E1C1-C07F-4D22-9060-3F3B6411E6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4E7CE9-E8DD-4727-88A1-4CFC61674E2B}"/>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2395630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80DD44-4083-4BA3-A4F0-4BE4B73DED6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EFB621-7835-41B9-9D19-A203986213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9D601-6C98-4405-AE4A-C7C194AAC060}"/>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5" name="Footer Placeholder 4">
            <a:extLst>
              <a:ext uri="{FF2B5EF4-FFF2-40B4-BE49-F238E27FC236}">
                <a16:creationId xmlns:a16="http://schemas.microsoft.com/office/drawing/2014/main" id="{0A27956A-8DD2-47F7-B308-C7897F6B76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A26347-6C62-4793-A2FD-5E4FD63344DD}"/>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3833212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4D28-1188-46E0-BCE2-AC804D62B1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BDDCA-52AA-4C66-B068-FDC2F5B8BE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4DB5C-2A29-4E22-9099-E1F5481591EE}"/>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5" name="Footer Placeholder 4">
            <a:extLst>
              <a:ext uri="{FF2B5EF4-FFF2-40B4-BE49-F238E27FC236}">
                <a16:creationId xmlns:a16="http://schemas.microsoft.com/office/drawing/2014/main" id="{56B2AD38-5BD5-444F-B1A8-9B8C475CD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75D50-9FF6-49F6-B9FC-29D384848875}"/>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2180538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94D28-1188-46E0-BCE2-AC804D62B1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EBDDCA-52AA-4C66-B068-FDC2F5B8BE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C4DB5C-2A29-4E22-9099-E1F5481591EE}"/>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5" name="Footer Placeholder 4">
            <a:extLst>
              <a:ext uri="{FF2B5EF4-FFF2-40B4-BE49-F238E27FC236}">
                <a16:creationId xmlns:a16="http://schemas.microsoft.com/office/drawing/2014/main" id="{56B2AD38-5BD5-444F-B1A8-9B8C475CD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875D50-9FF6-49F6-B9FC-29D384848875}"/>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218053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9565F-0390-494C-9C5A-616E102902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3C97AC-BA88-4041-80E7-BE2CEE3006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031CFF-8F17-4CC3-9A43-E89D3A3067D6}"/>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5" name="Footer Placeholder 4">
            <a:extLst>
              <a:ext uri="{FF2B5EF4-FFF2-40B4-BE49-F238E27FC236}">
                <a16:creationId xmlns:a16="http://schemas.microsoft.com/office/drawing/2014/main" id="{34F4EB24-C1EA-4382-B6ED-63B64BA423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8DF9B-7936-4B73-B759-6EC46F4A7F06}"/>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987319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13DF1-D0CE-4EE9-AD4E-9FC9A3C0CD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AA77E52-6C68-437D-98DE-F4C107DD3A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E0CF693-00EF-4B06-8353-8A5568A3A33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1EF0D7-ED4B-476A-8B97-CA4178DB0BFA}"/>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6" name="Footer Placeholder 5">
            <a:extLst>
              <a:ext uri="{FF2B5EF4-FFF2-40B4-BE49-F238E27FC236}">
                <a16:creationId xmlns:a16="http://schemas.microsoft.com/office/drawing/2014/main" id="{C2C11EEF-7B2F-4333-8E6A-9C887CD1EA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263ADD-C0E2-4C1E-9EA1-DE6FDE0F9868}"/>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355560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449478-9E46-449E-8FC2-987DA3F202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49269F-4102-492A-B134-81DABD0923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37B89C-2ABD-4058-A0A7-FDFC9F8F80B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B3FA93-CEA7-42DE-AA6A-16B3C14DEC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0EEF56A-C8D0-45DC-AF8C-A341828507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FE048DF-9E7D-46FE-9735-808A12B82DCD}"/>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8" name="Footer Placeholder 7">
            <a:extLst>
              <a:ext uri="{FF2B5EF4-FFF2-40B4-BE49-F238E27FC236}">
                <a16:creationId xmlns:a16="http://schemas.microsoft.com/office/drawing/2014/main" id="{1B63CC30-93C6-40CD-9E86-9C94604F379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96437A-F2CE-4246-ABD7-F01195DCEAEA}"/>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2430664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79D0C-5098-4B58-BF3F-FF3875F9FB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46979B-2CC3-49FE-BBEA-D53672BC5ED7}"/>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4" name="Footer Placeholder 3">
            <a:extLst>
              <a:ext uri="{FF2B5EF4-FFF2-40B4-BE49-F238E27FC236}">
                <a16:creationId xmlns:a16="http://schemas.microsoft.com/office/drawing/2014/main" id="{EC551F82-5598-4509-8BCA-8E3CE5CEA6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9A130A-63BF-455E-AC91-026C38287F10}"/>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4269239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920066-7E0B-436C-B513-39842FDC6A38}"/>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3" name="Footer Placeholder 2">
            <a:extLst>
              <a:ext uri="{FF2B5EF4-FFF2-40B4-BE49-F238E27FC236}">
                <a16:creationId xmlns:a16="http://schemas.microsoft.com/office/drawing/2014/main" id="{07DDBA2A-3C73-4D61-BDBB-E009EDE2917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360912-7943-40BD-8069-C68C168FD3EC}"/>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21934484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AF61A-9E99-43B1-98F7-A955D036EE0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A0856E1-61FD-4504-9954-EE22FAFEA5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9EC61C-14D8-4814-8D9A-E280170347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E17993-49A5-4FBA-A423-311DE1F0EF1C}"/>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6" name="Footer Placeholder 5">
            <a:extLst>
              <a:ext uri="{FF2B5EF4-FFF2-40B4-BE49-F238E27FC236}">
                <a16:creationId xmlns:a16="http://schemas.microsoft.com/office/drawing/2014/main" id="{FEEE90CE-7934-4F03-BF3C-C58D4A24E5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1A638E-72BC-457E-93E1-66639218F7CE}"/>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172490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3CDD-73B1-41E2-AA69-E128EA0A31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115E68B-85B5-4919-BBEF-C7BE2B0B5C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7EED69-AF29-40D5-A62A-02E77F201E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FAE30F-E9A4-499D-9ABA-D3B4EE2D6E4F}"/>
              </a:ext>
            </a:extLst>
          </p:cNvPr>
          <p:cNvSpPr>
            <a:spLocks noGrp="1"/>
          </p:cNvSpPr>
          <p:nvPr>
            <p:ph type="dt" sz="half" idx="10"/>
          </p:nvPr>
        </p:nvSpPr>
        <p:spPr/>
        <p:txBody>
          <a:bodyPr/>
          <a:lstStyle/>
          <a:p>
            <a:fld id="{37A5BE66-A328-4DF6-A551-9637FA930994}" type="datetimeFigureOut">
              <a:rPr lang="en-US" smtClean="0"/>
              <a:t>7/9/2020</a:t>
            </a:fld>
            <a:endParaRPr lang="en-US"/>
          </a:p>
        </p:txBody>
      </p:sp>
      <p:sp>
        <p:nvSpPr>
          <p:cNvPr id="6" name="Footer Placeholder 5">
            <a:extLst>
              <a:ext uri="{FF2B5EF4-FFF2-40B4-BE49-F238E27FC236}">
                <a16:creationId xmlns:a16="http://schemas.microsoft.com/office/drawing/2014/main" id="{CC901B61-F176-4397-A1D3-05794026C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ACAB08-06FB-44A5-B7E1-A0BCEFAC383F}"/>
              </a:ext>
            </a:extLst>
          </p:cNvPr>
          <p:cNvSpPr>
            <a:spLocks noGrp="1"/>
          </p:cNvSpPr>
          <p:nvPr>
            <p:ph type="sldNum" sz="quarter" idx="12"/>
          </p:nvPr>
        </p:nvSpPr>
        <p:spPr/>
        <p:txBody>
          <a:bodyPr/>
          <a:lstStyle/>
          <a:p>
            <a:fld id="{139A73AC-C8ED-4A56-9D07-A057ADF88205}" type="slidenum">
              <a:rPr lang="en-US" smtClean="0"/>
              <a:t>‹#›</a:t>
            </a:fld>
            <a:endParaRPr lang="en-US"/>
          </a:p>
        </p:txBody>
      </p:sp>
    </p:spTree>
    <p:extLst>
      <p:ext uri="{BB962C8B-B14F-4D97-AF65-F5344CB8AC3E}">
        <p14:creationId xmlns:p14="http://schemas.microsoft.com/office/powerpoint/2010/main" val="1115956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7000"/>
            <a:extLst>
              <a:ext uri="{BEBA8EAE-BF5A-486C-A8C5-ECC9F3942E4B}">
                <a14:imgProps xmlns:a14="http://schemas.microsoft.com/office/drawing/2010/main">
                  <a14:imgLayer r:embed="rId14">
                    <a14:imgEffect>
                      <a14:sharpenSoften amount="69000"/>
                    </a14:imgEffect>
                    <a14:imgEffect>
                      <a14:colorTemperature colorTemp="6399"/>
                    </a14:imgEffect>
                    <a14:imgEffect>
                      <a14:brightnessContrast bright="-20000" contrast="4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226EAD-FA14-4825-BB38-D3FD42EA1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E62546-87A5-4035-81E2-37C823E21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E5B8E-BD1F-4558-A870-3002A95C8E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5BE66-A328-4DF6-A551-9637FA930994}" type="datetimeFigureOut">
              <a:rPr lang="en-US" smtClean="0"/>
              <a:t>7/9/2020</a:t>
            </a:fld>
            <a:endParaRPr lang="en-US"/>
          </a:p>
        </p:txBody>
      </p:sp>
      <p:sp>
        <p:nvSpPr>
          <p:cNvPr id="5" name="Footer Placeholder 4">
            <a:extLst>
              <a:ext uri="{FF2B5EF4-FFF2-40B4-BE49-F238E27FC236}">
                <a16:creationId xmlns:a16="http://schemas.microsoft.com/office/drawing/2014/main" id="{08D8B99A-3854-436E-9659-BE7F58B036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DA6FF6-6922-4E18-88CC-329771C1A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A73AC-C8ED-4A56-9D07-A057ADF88205}" type="slidenum">
              <a:rPr lang="en-US" smtClean="0"/>
              <a:t>‹#›</a:t>
            </a:fld>
            <a:endParaRPr lang="en-US"/>
          </a:p>
        </p:txBody>
      </p:sp>
    </p:spTree>
    <p:extLst>
      <p:ext uri="{BB962C8B-B14F-4D97-AF65-F5344CB8AC3E}">
        <p14:creationId xmlns:p14="http://schemas.microsoft.com/office/powerpoint/2010/main" val="2210954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226EAD-FA14-4825-BB38-D3FD42EA1C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E62546-87A5-4035-81E2-37C823E21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0E5B8E-BD1F-4558-A870-3002A95C8E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A5BE66-A328-4DF6-A551-9637FA930994}" type="datetimeFigureOut">
              <a:rPr lang="en-US" smtClean="0"/>
              <a:t>7/9/2020</a:t>
            </a:fld>
            <a:endParaRPr lang="en-US"/>
          </a:p>
        </p:txBody>
      </p:sp>
      <p:sp>
        <p:nvSpPr>
          <p:cNvPr id="5" name="Footer Placeholder 4">
            <a:extLst>
              <a:ext uri="{FF2B5EF4-FFF2-40B4-BE49-F238E27FC236}">
                <a16:creationId xmlns:a16="http://schemas.microsoft.com/office/drawing/2014/main" id="{08D8B99A-3854-436E-9659-BE7F58B036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BDA6FF6-6922-4E18-88CC-329771C1A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9A73AC-C8ED-4A56-9D07-A057ADF88205}" type="slidenum">
              <a:rPr lang="en-US" smtClean="0"/>
              <a:t>‹#›</a:t>
            </a:fld>
            <a:endParaRPr lang="en-US"/>
          </a:p>
        </p:txBody>
      </p:sp>
    </p:spTree>
    <p:extLst>
      <p:ext uri="{BB962C8B-B14F-4D97-AF65-F5344CB8AC3E}">
        <p14:creationId xmlns:p14="http://schemas.microsoft.com/office/powerpoint/2010/main" val="2210954458"/>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audio" Target="../media/audio1.wav"/><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audio" Target="../media/audio1.wav"/><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BEBA8EAE-BF5A-486C-A8C5-ECC9F3942E4B}">
                <a14:imgProps xmlns:a14="http://schemas.microsoft.com/office/drawing/2010/main">
                  <a14:imgLayer r:embed="rId4">
                    <a14:imgEffect>
                      <a14:sharpenSoften amount="38000"/>
                    </a14:imgEffect>
                    <a14:imgEffect>
                      <a14:colorTemperature colorTemp="10085"/>
                    </a14:imgEffect>
                    <a14:imgEffect>
                      <a14:saturation sat="47000"/>
                    </a14:imgEffect>
                    <a14:imgEffect>
                      <a14:brightnessContrast bright="-4000" contrast="-44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7" name="Parallelogram 6">
            <a:extLst>
              <a:ext uri="{FF2B5EF4-FFF2-40B4-BE49-F238E27FC236}">
                <a16:creationId xmlns:a16="http://schemas.microsoft.com/office/drawing/2014/main" id="{5144C873-2896-4B80-B285-35E19CE8D8BA}"/>
              </a:ext>
            </a:extLst>
          </p:cNvPr>
          <p:cNvSpPr/>
          <p:nvPr/>
        </p:nvSpPr>
        <p:spPr>
          <a:xfrm rot="20572299" flipH="1">
            <a:off x="6469943" y="-562399"/>
            <a:ext cx="2073460" cy="7886808"/>
          </a:xfrm>
          <a:prstGeom prst="parallelogram">
            <a:avLst/>
          </a:prstGeom>
          <a:solidFill>
            <a:schemeClr val="bg1">
              <a:alpha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Manual Operation 5">
            <a:extLst>
              <a:ext uri="{FF2B5EF4-FFF2-40B4-BE49-F238E27FC236}">
                <a16:creationId xmlns:a16="http://schemas.microsoft.com/office/drawing/2014/main" id="{68C8FC70-A1C7-48E2-AFBC-81C7A533645A}"/>
              </a:ext>
            </a:extLst>
          </p:cNvPr>
          <p:cNvSpPr/>
          <p:nvPr/>
        </p:nvSpPr>
        <p:spPr>
          <a:xfrm rot="20797827" flipH="1">
            <a:off x="7325544" y="-860939"/>
            <a:ext cx="5755213" cy="8188713"/>
          </a:xfrm>
          <a:prstGeom prst="flowChartManualOperation">
            <a:avLst/>
          </a:prstGeom>
          <a:solidFill>
            <a:srgbClr val="FCB2A8">
              <a:alpha val="45000"/>
            </a:srgbClr>
          </a:solidFill>
          <a:ln w="44450">
            <a:solidFill>
              <a:schemeClr val="bg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967A68C1-C970-407B-A42C-0F4ADE927C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9691" y="141924"/>
            <a:ext cx="4872309" cy="499412"/>
          </a:xfrm>
          <a:prstGeom prst="rect">
            <a:avLst/>
          </a:prstGeom>
        </p:spPr>
      </p:pic>
      <p:pic>
        <p:nvPicPr>
          <p:cNvPr id="9" name="Picture 8" descr="A close up of a sign&#10;&#10;Description automatically generated">
            <a:extLst>
              <a:ext uri="{FF2B5EF4-FFF2-40B4-BE49-F238E27FC236}">
                <a16:creationId xmlns:a16="http://schemas.microsoft.com/office/drawing/2014/main" id="{E7F0F1EC-BD15-4C0F-A957-444C8EDCF35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82444" y="1940945"/>
            <a:ext cx="3854971" cy="782539"/>
          </a:xfrm>
          <a:prstGeom prst="rect">
            <a:avLst/>
          </a:prstGeom>
          <a:solidFill>
            <a:schemeClr val="bg1"/>
          </a:solidFill>
          <a:effectLst>
            <a:reflection blurRad="6350" stA="52000" endA="300" endPos="35000" dir="5400000" sy="-100000" algn="bl" rotWithShape="0"/>
          </a:effectLst>
          <a:scene3d>
            <a:camera prst="orthographicFront"/>
            <a:lightRig rig="threePt" dir="t"/>
          </a:scene3d>
          <a:sp3d>
            <a:bevelT prst="angle"/>
          </a:sp3d>
        </p:spPr>
      </p:pic>
      <p:pic>
        <p:nvPicPr>
          <p:cNvPr id="10" name="Picture 9" descr="A picture containing drawing, plate&#10;&#10;Description automatically generated">
            <a:extLst>
              <a:ext uri="{FF2B5EF4-FFF2-40B4-BE49-F238E27FC236}">
                <a16:creationId xmlns:a16="http://schemas.microsoft.com/office/drawing/2014/main" id="{B6D5E19F-8265-446F-8249-C49E958539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03149" y="4365445"/>
            <a:ext cx="1248949" cy="1797050"/>
          </a:xfrm>
          <a:prstGeom prst="rect">
            <a:avLst/>
          </a:prstGeom>
          <a:effectLst>
            <a:reflection blurRad="6350" stA="52000" endA="300" endPos="35000" dir="5400000" sy="-100000" algn="bl" rotWithShape="0"/>
          </a:effectLst>
          <a:scene3d>
            <a:camera prst="orthographicFront"/>
            <a:lightRig rig="threePt" dir="t"/>
          </a:scene3d>
          <a:sp3d>
            <a:bevelT prst="slope"/>
          </a:sp3d>
        </p:spPr>
      </p:pic>
      <p:sp>
        <p:nvSpPr>
          <p:cNvPr id="11" name="Rectangle 10">
            <a:extLst>
              <a:ext uri="{FF2B5EF4-FFF2-40B4-BE49-F238E27FC236}">
                <a16:creationId xmlns:a16="http://schemas.microsoft.com/office/drawing/2014/main" id="{66D3B149-D345-49A8-A299-C96E2E419D4D}"/>
              </a:ext>
            </a:extLst>
          </p:cNvPr>
          <p:cNvSpPr/>
          <p:nvPr/>
        </p:nvSpPr>
        <p:spPr>
          <a:xfrm>
            <a:off x="869192" y="2244105"/>
            <a:ext cx="5587597" cy="3246990"/>
          </a:xfrm>
          <a:prstGeom prst="rect">
            <a:avLst/>
          </a:prstGeom>
          <a:noFill/>
        </p:spPr>
        <p:txBody>
          <a:bodyPr vert="horz" lIns="91440" tIns="45720" rIns="91440" bIns="45720" rtlCol="0" anchor="t">
            <a:normAutofit/>
          </a:bodyPr>
          <a:lstStyle/>
          <a:p>
            <a:pPr>
              <a:lnSpc>
                <a:spcPct val="90000"/>
              </a:lnSpc>
              <a:spcBef>
                <a:spcPct val="0"/>
              </a:spcBef>
              <a:spcAft>
                <a:spcPts val="600"/>
              </a:spcAft>
            </a:pPr>
            <a:r>
              <a:rPr lang="en-US" sz="4600" b="1" dirty="0">
                <a:solidFill>
                  <a:schemeClr val="bg1"/>
                </a:solidFill>
                <a:effectLst>
                  <a:outerShdw blurRad="38100" dist="38100" dir="2700000" algn="tl">
                    <a:srgbClr val="000000">
                      <a:alpha val="43137"/>
                    </a:srgbClr>
                  </a:outerShdw>
                </a:effectLst>
                <a:latin typeface="+mj-lt"/>
                <a:ea typeface="+mj-ea"/>
                <a:cs typeface="+mj-cs"/>
              </a:rPr>
              <a:t>Intelligent End-To-End Traffic Congestion Trouble Shooting – using P4 </a:t>
            </a:r>
          </a:p>
        </p:txBody>
      </p:sp>
      <p:sp>
        <p:nvSpPr>
          <p:cNvPr id="15" name="Rectangle 14">
            <a:extLst>
              <a:ext uri="{FF2B5EF4-FFF2-40B4-BE49-F238E27FC236}">
                <a16:creationId xmlns:a16="http://schemas.microsoft.com/office/drawing/2014/main" id="{5CF73B60-918F-4960-AE06-4D8C483F3EF7}"/>
              </a:ext>
            </a:extLst>
          </p:cNvPr>
          <p:cNvSpPr/>
          <p:nvPr/>
        </p:nvSpPr>
        <p:spPr>
          <a:xfrm>
            <a:off x="3416841" y="4212264"/>
            <a:ext cx="5587597" cy="3246990"/>
          </a:xfrm>
          <a:prstGeom prst="rect">
            <a:avLst/>
          </a:prstGeom>
          <a:noFill/>
        </p:spPr>
        <p:txBody>
          <a:bodyPr vert="horz" lIns="91440" tIns="45720" rIns="91440" bIns="45720" rtlCol="0" anchor="t">
            <a:normAutofit/>
          </a:bodyPr>
          <a:lstStyle/>
          <a:p>
            <a:pPr>
              <a:lnSpc>
                <a:spcPct val="90000"/>
              </a:lnSpc>
              <a:spcBef>
                <a:spcPct val="0"/>
              </a:spcBef>
              <a:spcAft>
                <a:spcPts val="600"/>
              </a:spcAft>
            </a:pPr>
            <a:endParaRPr lang="en-US" sz="4600" b="1" dirty="0">
              <a:solidFill>
                <a:schemeClr val="bg1"/>
              </a:solidFill>
              <a:effectLst>
                <a:outerShdw blurRad="38100" dist="38100" dir="2700000" algn="tl">
                  <a:srgbClr val="000000">
                    <a:alpha val="43137"/>
                  </a:srgbClr>
                </a:outerShdw>
              </a:effectLst>
              <a:latin typeface="+mj-lt"/>
              <a:ea typeface="+mj-ea"/>
              <a:cs typeface="+mj-cs"/>
            </a:endParaRPr>
          </a:p>
        </p:txBody>
      </p:sp>
      <p:sp>
        <p:nvSpPr>
          <p:cNvPr id="16" name="Rectangle 15">
            <a:extLst>
              <a:ext uri="{FF2B5EF4-FFF2-40B4-BE49-F238E27FC236}">
                <a16:creationId xmlns:a16="http://schemas.microsoft.com/office/drawing/2014/main" id="{655AB87C-1A4A-4436-9A7B-6CDFB50B31EF}"/>
              </a:ext>
            </a:extLst>
          </p:cNvPr>
          <p:cNvSpPr/>
          <p:nvPr/>
        </p:nvSpPr>
        <p:spPr>
          <a:xfrm>
            <a:off x="318067" y="5614939"/>
            <a:ext cx="5587597" cy="3246990"/>
          </a:xfrm>
          <a:prstGeom prst="rect">
            <a:avLst/>
          </a:prstGeom>
          <a:noFill/>
        </p:spPr>
        <p:txBody>
          <a:bodyPr vert="horz" lIns="91440" tIns="45720" rIns="91440" bIns="45720" rtlCol="0" anchor="t">
            <a:normAutofit/>
          </a:bodyPr>
          <a:lstStyle/>
          <a:p>
            <a:pPr>
              <a:lnSpc>
                <a:spcPct val="90000"/>
              </a:lnSpc>
              <a:spcBef>
                <a:spcPct val="0"/>
              </a:spcBef>
              <a:spcAft>
                <a:spcPts val="600"/>
              </a:spcAft>
            </a:pPr>
            <a:r>
              <a:rPr lang="en-US" sz="2400" b="1" dirty="0">
                <a:solidFill>
                  <a:schemeClr val="bg1"/>
                </a:solidFill>
                <a:effectLst>
                  <a:outerShdw blurRad="38100" dist="38100" dir="2700000" algn="tl">
                    <a:srgbClr val="000000">
                      <a:alpha val="43137"/>
                    </a:srgbClr>
                  </a:outerShdw>
                </a:effectLst>
                <a:latin typeface="+mj-lt"/>
                <a:ea typeface="+mj-ea"/>
                <a:cs typeface="+mj-cs"/>
              </a:rPr>
              <a:t>Staff :   </a:t>
            </a:r>
            <a:r>
              <a:rPr lang="en-US" sz="2400" b="1" dirty="0" err="1">
                <a:solidFill>
                  <a:schemeClr val="bg1"/>
                </a:solidFill>
                <a:effectLst>
                  <a:outerShdw blurRad="38100" dist="38100" dir="2700000" algn="tl">
                    <a:srgbClr val="000000">
                      <a:alpha val="43137"/>
                    </a:srgbClr>
                  </a:outerShdw>
                </a:effectLst>
                <a:latin typeface="+mj-lt"/>
                <a:ea typeface="+mj-ea"/>
                <a:cs typeface="+mj-cs"/>
              </a:rPr>
              <a:t>Itzik</a:t>
            </a:r>
            <a:r>
              <a:rPr lang="en-US" sz="2400" b="1" dirty="0">
                <a:solidFill>
                  <a:schemeClr val="bg1"/>
                </a:solidFill>
                <a:effectLst>
                  <a:outerShdw blurRad="38100" dist="38100" dir="2700000" algn="tl">
                    <a:srgbClr val="000000">
                      <a:alpha val="43137"/>
                    </a:srgbClr>
                  </a:outerShdw>
                </a:effectLst>
                <a:latin typeface="+mj-lt"/>
                <a:ea typeface="+mj-ea"/>
                <a:cs typeface="+mj-cs"/>
              </a:rPr>
              <a:t> Ashkenazi, Alan Lo </a:t>
            </a:r>
          </a:p>
          <a:p>
            <a:pPr>
              <a:lnSpc>
                <a:spcPct val="90000"/>
              </a:lnSpc>
              <a:spcBef>
                <a:spcPct val="0"/>
              </a:spcBef>
              <a:spcAft>
                <a:spcPts val="600"/>
              </a:spcAft>
            </a:pPr>
            <a:r>
              <a:rPr lang="en-US" sz="2400" b="1" dirty="0">
                <a:solidFill>
                  <a:schemeClr val="bg1"/>
                </a:solidFill>
                <a:effectLst>
                  <a:outerShdw blurRad="38100" dist="38100" dir="2700000" algn="tl">
                    <a:srgbClr val="000000">
                      <a:alpha val="43137"/>
                    </a:srgbClr>
                  </a:outerShdw>
                </a:effectLst>
                <a:latin typeface="+mj-lt"/>
                <a:ea typeface="+mj-ea"/>
                <a:cs typeface="+mj-cs"/>
              </a:rPr>
              <a:t>Students :    May Elbaz, Adi Sharon </a:t>
            </a:r>
          </a:p>
        </p:txBody>
      </p:sp>
    </p:spTree>
    <p:extLst>
      <p:ext uri="{BB962C8B-B14F-4D97-AF65-F5344CB8AC3E}">
        <p14:creationId xmlns:p14="http://schemas.microsoft.com/office/powerpoint/2010/main" val="2446475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8A224E-F6B8-4331-880F-D707821AA5F6}"/>
              </a:ext>
            </a:extLst>
          </p:cNvPr>
          <p:cNvSpPr/>
          <p:nvPr/>
        </p:nvSpPr>
        <p:spPr>
          <a:xfrm>
            <a:off x="525194" y="368594"/>
            <a:ext cx="11141612" cy="5978770"/>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2000" dirty="0">
              <a:solidFill>
                <a:schemeClr val="tx1"/>
              </a:solidFill>
            </a:endParaRPr>
          </a:p>
        </p:txBody>
      </p:sp>
      <p:sp>
        <p:nvSpPr>
          <p:cNvPr id="5" name="TextBox 4">
            <a:extLst>
              <a:ext uri="{FF2B5EF4-FFF2-40B4-BE49-F238E27FC236}">
                <a16:creationId xmlns:a16="http://schemas.microsoft.com/office/drawing/2014/main" id="{787C1929-45F2-420E-B27D-41A836257F3E}"/>
              </a:ext>
            </a:extLst>
          </p:cNvPr>
          <p:cNvSpPr txBox="1"/>
          <p:nvPr/>
        </p:nvSpPr>
        <p:spPr>
          <a:xfrm>
            <a:off x="1769125" y="254833"/>
            <a:ext cx="10422875" cy="157214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Project elements : Docker containers</a:t>
            </a:r>
          </a:p>
        </p:txBody>
      </p:sp>
      <p:pic>
        <p:nvPicPr>
          <p:cNvPr id="7170" name="Picture 2" descr="Docker Container Overview and Docker Compose - XenonStack">
            <a:extLst>
              <a:ext uri="{FF2B5EF4-FFF2-40B4-BE49-F238E27FC236}">
                <a16:creationId xmlns:a16="http://schemas.microsoft.com/office/drawing/2014/main" id="{CEDA0C11-5158-406F-BE30-4485049CC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781" y="1606345"/>
            <a:ext cx="7475794" cy="4066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07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8A224E-F6B8-4331-880F-D707821AA5F6}"/>
              </a:ext>
            </a:extLst>
          </p:cNvPr>
          <p:cNvSpPr/>
          <p:nvPr/>
        </p:nvSpPr>
        <p:spPr>
          <a:xfrm>
            <a:off x="525194" y="439615"/>
            <a:ext cx="11141612" cy="5978770"/>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2000" dirty="0">
              <a:solidFill>
                <a:schemeClr val="tx1"/>
              </a:solidFill>
            </a:endParaRPr>
          </a:p>
        </p:txBody>
      </p:sp>
      <p:sp>
        <p:nvSpPr>
          <p:cNvPr id="5" name="TextBox 4">
            <a:extLst>
              <a:ext uri="{FF2B5EF4-FFF2-40B4-BE49-F238E27FC236}">
                <a16:creationId xmlns:a16="http://schemas.microsoft.com/office/drawing/2014/main" id="{787C1929-45F2-420E-B27D-41A836257F3E}"/>
              </a:ext>
            </a:extLst>
          </p:cNvPr>
          <p:cNvSpPr txBox="1"/>
          <p:nvPr/>
        </p:nvSpPr>
        <p:spPr>
          <a:xfrm>
            <a:off x="1906780" y="439615"/>
            <a:ext cx="816052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Project elements : P4 &amp; P4Runtime</a:t>
            </a:r>
          </a:p>
        </p:txBody>
      </p:sp>
      <p:pic>
        <p:nvPicPr>
          <p:cNvPr id="3" name="Picture 2">
            <a:extLst>
              <a:ext uri="{FF2B5EF4-FFF2-40B4-BE49-F238E27FC236}">
                <a16:creationId xmlns:a16="http://schemas.microsoft.com/office/drawing/2014/main" id="{FED75949-9C56-4D2A-8424-9B2F8301A69C}"/>
              </a:ext>
            </a:extLst>
          </p:cNvPr>
          <p:cNvPicPr>
            <a:picLocks noChangeAspect="1"/>
          </p:cNvPicPr>
          <p:nvPr/>
        </p:nvPicPr>
        <p:blipFill>
          <a:blip r:embed="rId3"/>
          <a:stretch>
            <a:fillRect/>
          </a:stretch>
        </p:blipFill>
        <p:spPr>
          <a:xfrm>
            <a:off x="1906780" y="1861926"/>
            <a:ext cx="8591550" cy="3629025"/>
          </a:xfrm>
          <a:prstGeom prst="rect">
            <a:avLst/>
          </a:prstGeom>
        </p:spPr>
      </p:pic>
    </p:spTree>
    <p:extLst>
      <p:ext uri="{BB962C8B-B14F-4D97-AF65-F5344CB8AC3E}">
        <p14:creationId xmlns:p14="http://schemas.microsoft.com/office/powerpoint/2010/main" val="1473171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03D3C1-7831-4DAB-B308-D8942926E13E}"/>
              </a:ext>
            </a:extLst>
          </p:cNvPr>
          <p:cNvPicPr>
            <a:picLocks noChangeAspect="1"/>
          </p:cNvPicPr>
          <p:nvPr/>
        </p:nvPicPr>
        <p:blipFill rotWithShape="1">
          <a:blip r:embed="rId4"/>
          <a:srcRect t="5491" b="3912"/>
          <a:stretch/>
        </p:blipFill>
        <p:spPr>
          <a:xfrm>
            <a:off x="718100" y="156449"/>
            <a:ext cx="5253735" cy="6213075"/>
          </a:xfrm>
          <a:prstGeom prst="rect">
            <a:avLst/>
          </a:prstGeom>
        </p:spPr>
      </p:pic>
      <p:sp>
        <p:nvSpPr>
          <p:cNvPr id="4" name="Rectangle 3">
            <a:extLst>
              <a:ext uri="{FF2B5EF4-FFF2-40B4-BE49-F238E27FC236}">
                <a16:creationId xmlns:a16="http://schemas.microsoft.com/office/drawing/2014/main" id="{78CF9A92-90EC-4E5F-9D8D-941E088E9DB6}"/>
              </a:ext>
            </a:extLst>
          </p:cNvPr>
          <p:cNvSpPr/>
          <p:nvPr/>
        </p:nvSpPr>
        <p:spPr>
          <a:xfrm>
            <a:off x="706346" y="156450"/>
            <a:ext cx="5265489" cy="6255986"/>
          </a:xfrm>
          <a:prstGeom prst="rect">
            <a:avLst/>
          </a:prstGeom>
          <a:solidFill>
            <a:schemeClr val="bg1">
              <a:alpha val="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0" name="Rectangle 19">
            <a:extLst>
              <a:ext uri="{FF2B5EF4-FFF2-40B4-BE49-F238E27FC236}">
                <a16:creationId xmlns:a16="http://schemas.microsoft.com/office/drawing/2014/main" id="{3F87433E-42D1-4063-AD0F-57BC9F3ED10B}"/>
              </a:ext>
            </a:extLst>
          </p:cNvPr>
          <p:cNvSpPr/>
          <p:nvPr/>
        </p:nvSpPr>
        <p:spPr>
          <a:xfrm>
            <a:off x="6244843" y="1248518"/>
            <a:ext cx="5675611" cy="5121006"/>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Clr>
                <a:schemeClr val="tx1"/>
              </a:buClr>
              <a:buFont typeface="+mj-lt"/>
              <a:buAutoNum type="arabicPeriod"/>
            </a:pPr>
            <a:r>
              <a:rPr lang="en-US" dirty="0">
                <a:solidFill>
                  <a:schemeClr val="tx1"/>
                </a:solidFill>
              </a:rPr>
              <a:t>A congestion event is occurring </a:t>
            </a:r>
          </a:p>
          <a:p>
            <a:pPr marL="342900" indent="-342900">
              <a:buClr>
                <a:schemeClr val="tx1"/>
              </a:buClr>
              <a:buFont typeface="+mj-lt"/>
              <a:buAutoNum type="arabicPeriod"/>
            </a:pPr>
            <a:r>
              <a:rPr lang="en-US" dirty="0">
                <a:solidFill>
                  <a:schemeClr val="tx1"/>
                </a:solidFill>
              </a:rPr>
              <a:t>Host app reports packet loss, causing the user to activate the debugger on the client side.</a:t>
            </a:r>
          </a:p>
          <a:p>
            <a:pPr marL="342900" indent="-342900">
              <a:buClr>
                <a:schemeClr val="tx1"/>
              </a:buClr>
              <a:buFont typeface="+mj-lt"/>
              <a:buAutoNum type="arabicPeriod"/>
            </a:pPr>
            <a:r>
              <a:rPr lang="en-US" dirty="0">
                <a:solidFill>
                  <a:schemeClr val="tx1"/>
                </a:solidFill>
              </a:rPr>
              <a:t>The debugger starts marking the packets of the relevant app (1 of </a:t>
            </a:r>
            <a:r>
              <a:rPr lang="en-US" dirty="0" err="1">
                <a:solidFill>
                  <a:schemeClr val="tx1"/>
                </a:solidFill>
              </a:rPr>
              <a:t>Xth</a:t>
            </a:r>
            <a:r>
              <a:rPr lang="en-US" dirty="0">
                <a:solidFill>
                  <a:schemeClr val="tx1"/>
                </a:solidFill>
              </a:rPr>
              <a:t>)</a:t>
            </a:r>
          </a:p>
          <a:p>
            <a:pPr marL="342900" indent="-342900">
              <a:buClr>
                <a:schemeClr val="tx1"/>
              </a:buClr>
              <a:buFont typeface="+mj-lt"/>
              <a:buAutoNum type="arabicPeriod"/>
            </a:pPr>
            <a:r>
              <a:rPr lang="en-US" dirty="0">
                <a:solidFill>
                  <a:schemeClr val="tx1"/>
                </a:solidFill>
              </a:rPr>
              <a:t>The marked packet reaches the switch, which matches it according to the DSCP value. Every matched packet is copied, encapsulated, and mirrored to the collector. </a:t>
            </a:r>
          </a:p>
          <a:p>
            <a:pPr marL="342900" indent="-342900">
              <a:buClr>
                <a:schemeClr val="tx1"/>
              </a:buClr>
              <a:buFont typeface="+mj-lt"/>
              <a:buAutoNum type="arabicPeriod"/>
            </a:pPr>
            <a:r>
              <a:rPr lang="en-US" dirty="0">
                <a:solidFill>
                  <a:schemeClr val="tx1"/>
                </a:solidFill>
              </a:rPr>
              <a:t>The collector uses this information to identify the user’s 5-tuple.</a:t>
            </a:r>
          </a:p>
          <a:p>
            <a:pPr marL="342900" indent="-342900">
              <a:buClr>
                <a:schemeClr val="tx1"/>
              </a:buClr>
              <a:buFont typeface="+mj-lt"/>
              <a:buAutoNum type="arabicPeriod"/>
            </a:pPr>
            <a:r>
              <a:rPr lang="en-US" dirty="0">
                <a:solidFill>
                  <a:schemeClr val="tx1"/>
                </a:solidFill>
              </a:rPr>
              <a:t>The collector dynamically adds a match-action using P4RT in order to match the congested traffic (by egress port)</a:t>
            </a:r>
          </a:p>
          <a:p>
            <a:pPr marL="342900" indent="-342900">
              <a:buClr>
                <a:schemeClr val="tx1"/>
              </a:buClr>
              <a:buFont typeface="+mj-lt"/>
              <a:buAutoNum type="arabicPeriod"/>
            </a:pPr>
            <a:r>
              <a:rPr lang="en-US" dirty="0">
                <a:solidFill>
                  <a:schemeClr val="tx1"/>
                </a:solidFill>
              </a:rPr>
              <a:t>The collector uses the information to</a:t>
            </a:r>
            <a:r>
              <a:rPr lang="en-US" dirty="0"/>
              <a:t> </a:t>
            </a:r>
            <a:r>
              <a:rPr lang="en-US" dirty="0">
                <a:solidFill>
                  <a:schemeClr val="tx1"/>
                </a:solidFill>
              </a:rPr>
              <a:t>differentiate the user’s flow from the congesting flow</a:t>
            </a:r>
          </a:p>
          <a:p>
            <a:pPr marL="342900" indent="-342900">
              <a:buClr>
                <a:schemeClr val="tx1"/>
              </a:buClr>
              <a:buFont typeface="+mj-lt"/>
              <a:buAutoNum type="arabicPeriod"/>
            </a:pPr>
            <a:r>
              <a:rPr lang="en-US" dirty="0">
                <a:solidFill>
                  <a:schemeClr val="tx1"/>
                </a:solidFill>
              </a:rPr>
              <a:t>The collector presents the information to the user</a:t>
            </a:r>
          </a:p>
        </p:txBody>
      </p:sp>
      <p:sp>
        <p:nvSpPr>
          <p:cNvPr id="11" name="TextBox 10">
            <a:extLst>
              <a:ext uri="{FF2B5EF4-FFF2-40B4-BE49-F238E27FC236}">
                <a16:creationId xmlns:a16="http://schemas.microsoft.com/office/drawing/2014/main" id="{4AC79B25-4791-4794-A84B-6906C7185482}"/>
              </a:ext>
            </a:extLst>
          </p:cNvPr>
          <p:cNvSpPr txBox="1"/>
          <p:nvPr/>
        </p:nvSpPr>
        <p:spPr>
          <a:xfrm>
            <a:off x="6096000" y="193914"/>
            <a:ext cx="6129652" cy="707886"/>
          </a:xfrm>
          <a:prstGeom prst="rect">
            <a:avLst/>
          </a:prstGeom>
          <a:noFill/>
        </p:spPr>
        <p:txBody>
          <a:bodyPr wrap="square" rtlCol="0">
            <a:spAutoFit/>
          </a:bodyPr>
          <a:lstStyle/>
          <a:p>
            <a:pPr algn="ctr"/>
            <a:r>
              <a:rPr lang="en-US" sz="4000" b="1" dirty="0"/>
              <a:t>Workflow </a:t>
            </a:r>
          </a:p>
        </p:txBody>
      </p:sp>
      <p:sp>
        <p:nvSpPr>
          <p:cNvPr id="2" name="Oval 1">
            <a:extLst>
              <a:ext uri="{FF2B5EF4-FFF2-40B4-BE49-F238E27FC236}">
                <a16:creationId xmlns:a16="http://schemas.microsoft.com/office/drawing/2014/main" id="{459D015A-5471-412E-91A7-6043D57CC871}"/>
              </a:ext>
            </a:extLst>
          </p:cNvPr>
          <p:cNvSpPr/>
          <p:nvPr/>
        </p:nvSpPr>
        <p:spPr>
          <a:xfrm>
            <a:off x="1092200" y="4614334"/>
            <a:ext cx="879948" cy="75492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71A7A96-91A6-4FF7-8ACF-07583E8B7A09}"/>
              </a:ext>
            </a:extLst>
          </p:cNvPr>
          <p:cNvSpPr/>
          <p:nvPr/>
        </p:nvSpPr>
        <p:spPr>
          <a:xfrm>
            <a:off x="1640227" y="3080027"/>
            <a:ext cx="331921" cy="2057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5D863EF-1399-467A-BB4A-1BBDA793AEB5}"/>
              </a:ext>
            </a:extLst>
          </p:cNvPr>
          <p:cNvSpPr/>
          <p:nvPr/>
        </p:nvSpPr>
        <p:spPr>
          <a:xfrm>
            <a:off x="1641645" y="3928573"/>
            <a:ext cx="331921" cy="2057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25987B6-427E-4F01-886E-899F7E49882C}"/>
              </a:ext>
            </a:extLst>
          </p:cNvPr>
          <p:cNvSpPr/>
          <p:nvPr/>
        </p:nvSpPr>
        <p:spPr>
          <a:xfrm>
            <a:off x="1615593" y="4313044"/>
            <a:ext cx="331921" cy="2057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9EC8DC9-572E-4226-B82A-0346137D11F1}"/>
              </a:ext>
            </a:extLst>
          </p:cNvPr>
          <p:cNvSpPr/>
          <p:nvPr/>
        </p:nvSpPr>
        <p:spPr>
          <a:xfrm>
            <a:off x="4160222" y="2793509"/>
            <a:ext cx="331921" cy="2057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9985CD-A326-4384-BB89-D1769781E0AB}"/>
              </a:ext>
            </a:extLst>
          </p:cNvPr>
          <p:cNvSpPr/>
          <p:nvPr/>
        </p:nvSpPr>
        <p:spPr>
          <a:xfrm>
            <a:off x="3359703" y="2776018"/>
            <a:ext cx="331921" cy="2057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C9C96F85-19A2-4D87-A240-AC73C41CA995}"/>
              </a:ext>
            </a:extLst>
          </p:cNvPr>
          <p:cNvSpPr/>
          <p:nvPr/>
        </p:nvSpPr>
        <p:spPr>
          <a:xfrm>
            <a:off x="2882834" y="2759274"/>
            <a:ext cx="331921" cy="2057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4B46D5FB-AB10-4B09-A7B4-6EEAD78C6E2F}"/>
              </a:ext>
            </a:extLst>
          </p:cNvPr>
          <p:cNvSpPr/>
          <p:nvPr/>
        </p:nvSpPr>
        <p:spPr>
          <a:xfrm>
            <a:off x="5107722" y="4134313"/>
            <a:ext cx="331921" cy="2057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63B1688-DAA1-4711-9693-D791E9195C48}"/>
              </a:ext>
            </a:extLst>
          </p:cNvPr>
          <p:cNvSpPr/>
          <p:nvPr/>
        </p:nvSpPr>
        <p:spPr>
          <a:xfrm>
            <a:off x="5103923" y="3305764"/>
            <a:ext cx="331921" cy="2057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E51EE30E-A174-4774-AC6B-FB624E98E816}"/>
              </a:ext>
            </a:extLst>
          </p:cNvPr>
          <p:cNvSpPr/>
          <p:nvPr/>
        </p:nvSpPr>
        <p:spPr>
          <a:xfrm>
            <a:off x="5101845" y="2902562"/>
            <a:ext cx="331921" cy="20574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292B107-1B27-480D-AF36-C50BD6922063}"/>
              </a:ext>
            </a:extLst>
          </p:cNvPr>
          <p:cNvSpPr/>
          <p:nvPr/>
        </p:nvSpPr>
        <p:spPr>
          <a:xfrm>
            <a:off x="2459828" y="3429000"/>
            <a:ext cx="331921" cy="205740"/>
          </a:xfrm>
          <a:prstGeom prst="ellipse">
            <a:avLst/>
          </a:prstGeom>
          <a:noFill/>
          <a:ln w="28575">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E33D04E-B6D6-4BF9-B32D-869D0BA1B53F}"/>
              </a:ext>
            </a:extLst>
          </p:cNvPr>
          <p:cNvSpPr/>
          <p:nvPr/>
        </p:nvSpPr>
        <p:spPr>
          <a:xfrm>
            <a:off x="2451182" y="3237209"/>
            <a:ext cx="331921" cy="205740"/>
          </a:xfrm>
          <a:prstGeom prst="ellipse">
            <a:avLst/>
          </a:prstGeom>
          <a:noFill/>
          <a:ln w="28575">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6718436-1D94-41C9-BB15-F87DE587394F}"/>
              </a:ext>
            </a:extLst>
          </p:cNvPr>
          <p:cNvSpPr/>
          <p:nvPr/>
        </p:nvSpPr>
        <p:spPr>
          <a:xfrm>
            <a:off x="2456716" y="3100024"/>
            <a:ext cx="331921" cy="205740"/>
          </a:xfrm>
          <a:prstGeom prst="ellipse">
            <a:avLst/>
          </a:prstGeom>
          <a:noFill/>
          <a:ln w="28575">
            <a:solidFill>
              <a:srgbClr val="FF33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4873F3DA-0FD4-4988-BDAA-C570016C2895}"/>
              </a:ext>
            </a:extLst>
          </p:cNvPr>
          <p:cNvSpPr/>
          <p:nvPr/>
        </p:nvSpPr>
        <p:spPr>
          <a:xfrm>
            <a:off x="3640527" y="5345959"/>
            <a:ext cx="1185474" cy="895963"/>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757B233A-E6F9-4C02-B0C8-A1974F4C9D0D}"/>
              </a:ext>
            </a:extLst>
          </p:cNvPr>
          <p:cNvSpPr/>
          <p:nvPr/>
        </p:nvSpPr>
        <p:spPr>
          <a:xfrm>
            <a:off x="4976305" y="570349"/>
            <a:ext cx="714933" cy="853107"/>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4801784-C6E7-44C3-99E9-6F6BE4F5FDC8}"/>
              </a:ext>
            </a:extLst>
          </p:cNvPr>
          <p:cNvSpPr/>
          <p:nvPr/>
        </p:nvSpPr>
        <p:spPr>
          <a:xfrm>
            <a:off x="3281531" y="3181573"/>
            <a:ext cx="545684" cy="20573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tx1"/>
                </a:solidFill>
              </a:rPr>
              <a:t>Set a new P4 match action</a:t>
            </a:r>
          </a:p>
        </p:txBody>
      </p:sp>
      <p:pic>
        <p:nvPicPr>
          <p:cNvPr id="35" name="Picture 34">
            <a:extLst>
              <a:ext uri="{FF2B5EF4-FFF2-40B4-BE49-F238E27FC236}">
                <a16:creationId xmlns:a16="http://schemas.microsoft.com/office/drawing/2014/main" id="{B88C7275-179D-4B2D-8DB7-81AE2F88AD0A}"/>
              </a:ext>
            </a:extLst>
          </p:cNvPr>
          <p:cNvPicPr/>
          <p:nvPr/>
        </p:nvPicPr>
        <p:blipFill rotWithShape="1">
          <a:blip r:embed="rId5">
            <a:extLst>
              <a:ext uri="{28A0092B-C50C-407E-A947-70E740481C1C}">
                <a14:useLocalDpi xmlns:a14="http://schemas.microsoft.com/office/drawing/2010/main" val="0"/>
              </a:ext>
            </a:extLst>
          </a:blip>
          <a:srcRect t="33952" r="12545" b="18359"/>
          <a:stretch/>
        </p:blipFill>
        <p:spPr bwMode="auto">
          <a:xfrm>
            <a:off x="2901212" y="2555143"/>
            <a:ext cx="1259010" cy="120968"/>
          </a:xfrm>
          <a:prstGeom prst="rect">
            <a:avLst/>
          </a:prstGeom>
          <a:ln>
            <a:noFill/>
          </a:ln>
          <a:extLst>
            <a:ext uri="{53640926-AAD7-44D8-BBD7-CCE9431645EC}">
              <a14:shadowObscured xmlns:a14="http://schemas.microsoft.com/office/drawing/2010/main"/>
            </a:ext>
          </a:extLst>
        </p:spPr>
      </p:pic>
      <p:cxnSp>
        <p:nvCxnSpPr>
          <p:cNvPr id="38" name="Straight Arrow Connector 37">
            <a:extLst>
              <a:ext uri="{FF2B5EF4-FFF2-40B4-BE49-F238E27FC236}">
                <a16:creationId xmlns:a16="http://schemas.microsoft.com/office/drawing/2014/main" id="{34B9CF71-3E4E-4C88-9063-107B17EEA104}"/>
              </a:ext>
            </a:extLst>
          </p:cNvPr>
          <p:cNvCxnSpPr/>
          <p:nvPr/>
        </p:nvCxnSpPr>
        <p:spPr>
          <a:xfrm>
            <a:off x="1422400" y="1186229"/>
            <a:ext cx="383787" cy="837304"/>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636445707"/>
      </p:ext>
    </p:extLst>
  </p:cSld>
  <p:clrMapOvr>
    <a:masterClrMapping/>
  </p:clrMapOvr>
  <mc:AlternateContent xmlns:mc="http://schemas.openxmlformats.org/markup-compatibility/2006" xmlns:p14="http://schemas.microsoft.com/office/powerpoint/2010/main">
    <mc:Choice Requires="p14">
      <p:transition spd="slow" p14:dur="2250">
        <p:sndAc>
          <p:stSnd>
            <p:snd r:embed="rId3" name="Recording.wav"/>
          </p:stSnd>
        </p:sndAc>
      </p:transition>
    </mc:Choice>
    <mc:Fallback xmlns="">
      <p:transition spd="slow">
        <p:sndAc>
          <p:stSnd>
            <p:snd r:embed="rId6" name="Recording.wav"/>
          </p:stSnd>
        </p:sndAc>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fade">
                                      <p:cBhvr>
                                        <p:cTn id="12" dur="500"/>
                                        <p:tgtEl>
                                          <p:spTgt spid="20">
                                            <p:txEl>
                                              <p:pRg st="1" end="1"/>
                                            </p:txEl>
                                          </p:spTgt>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
                                            <p:txEl>
                                              <p:pRg st="2" end="2"/>
                                            </p:txEl>
                                          </p:spTgt>
                                        </p:tgtEl>
                                        <p:attrNameLst>
                                          <p:attrName>style.visibility</p:attrName>
                                        </p:attrNameLst>
                                      </p:cBhvr>
                                      <p:to>
                                        <p:strVal val="visible"/>
                                      </p:to>
                                    </p:set>
                                    <p:animEffect transition="in" filter="fade">
                                      <p:cBhvr>
                                        <p:cTn id="21" dur="500"/>
                                        <p:tgtEl>
                                          <p:spTgt spid="20">
                                            <p:txEl>
                                              <p:pRg st="2" end="2"/>
                                            </p:txEl>
                                          </p:spTgt>
                                        </p:tgtEl>
                                      </p:cBhvr>
                                    </p:animEffect>
                                  </p:childTnLst>
                                </p:cTn>
                              </p:par>
                              <p:par>
                                <p:cTn id="22" presetID="10" presetClass="exit" presetSubtype="0" fill="hold" grpId="1" nodeType="withEffect">
                                  <p:stCondLst>
                                    <p:cond delay="0"/>
                                  </p:stCondLst>
                                  <p:childTnLst>
                                    <p:animEffect transition="out" filter="fade">
                                      <p:cBhvr>
                                        <p:cTn id="23" dur="500"/>
                                        <p:tgtEl>
                                          <p:spTgt spid="2"/>
                                        </p:tgtEl>
                                      </p:cBhvr>
                                    </p:animEffect>
                                    <p:set>
                                      <p:cBhvr>
                                        <p:cTn id="24" dur="1" fill="hold">
                                          <p:stCondLst>
                                            <p:cond delay="499"/>
                                          </p:stCondLst>
                                        </p:cTn>
                                        <p:tgtEl>
                                          <p:spTgt spid="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remove"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500"/>
                            </p:stCondLst>
                            <p:childTnLst>
                              <p:par>
                                <p:cTn id="31" presetID="10" presetClass="entr" presetSubtype="0" fill="remove"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xit" presetSubtype="0" fill="remove" grpId="1" nodeType="withEffect">
                                  <p:stCondLst>
                                    <p:cond delay="0"/>
                                  </p:stCondLst>
                                  <p:childTnLst>
                                    <p:animEffect transition="out" filter="fade">
                                      <p:cBhvr>
                                        <p:cTn id="35" dur="500"/>
                                        <p:tgtEl>
                                          <p:spTgt spid="10"/>
                                        </p:tgtEl>
                                      </p:cBhvr>
                                    </p:animEffect>
                                    <p:set>
                                      <p:cBhvr>
                                        <p:cTn id="36" dur="1" fill="hold">
                                          <p:stCondLst>
                                            <p:cond delay="499"/>
                                          </p:stCondLst>
                                        </p:cTn>
                                        <p:tgtEl>
                                          <p:spTgt spid="10"/>
                                        </p:tgtEl>
                                        <p:attrNameLst>
                                          <p:attrName>style.visibility</p:attrName>
                                        </p:attrNameLst>
                                      </p:cBhvr>
                                      <p:to>
                                        <p:strVal val="hidden"/>
                                      </p:to>
                                    </p:set>
                                  </p:childTnLst>
                                </p:cTn>
                              </p:par>
                            </p:childTnLst>
                          </p:cTn>
                        </p:par>
                        <p:par>
                          <p:cTn id="37" fill="hold">
                            <p:stCondLst>
                              <p:cond delay="1000"/>
                            </p:stCondLst>
                            <p:childTnLst>
                              <p:par>
                                <p:cTn id="38" presetID="10" presetClass="entr" presetSubtype="0" fill="remove"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xit" presetSubtype="0" fill="remove" grpId="1" nodeType="withEffect">
                                  <p:stCondLst>
                                    <p:cond delay="0"/>
                                  </p:stCondLst>
                                  <p:childTnLst>
                                    <p:animEffect transition="out" filter="fade">
                                      <p:cBhvr>
                                        <p:cTn id="42" dur="500"/>
                                        <p:tgtEl>
                                          <p:spTgt spid="9"/>
                                        </p:tgtEl>
                                      </p:cBhvr>
                                    </p:animEffect>
                                    <p:set>
                                      <p:cBhvr>
                                        <p:cTn id="43" dur="1" fill="hold">
                                          <p:stCondLst>
                                            <p:cond delay="499"/>
                                          </p:stCondLst>
                                        </p:cTn>
                                        <p:tgtEl>
                                          <p:spTgt spid="9"/>
                                        </p:tgtEl>
                                        <p:attrNameLst>
                                          <p:attrName>style.visibility</p:attrName>
                                        </p:attrNameLst>
                                      </p:cBhvr>
                                      <p:to>
                                        <p:strVal val="hidden"/>
                                      </p:to>
                                    </p:set>
                                  </p:childTnLst>
                                </p:cTn>
                              </p:par>
                            </p:childTnLst>
                          </p:cTn>
                        </p:par>
                        <p:par>
                          <p:cTn id="44" fill="hold">
                            <p:stCondLst>
                              <p:cond delay="1500"/>
                            </p:stCondLst>
                            <p:childTnLst>
                              <p:par>
                                <p:cTn id="45" presetID="10" presetClass="entr" presetSubtype="0" fill="remove"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xit" presetSubtype="0" fill="remove" grpId="1" nodeType="withEffect">
                                  <p:stCondLst>
                                    <p:cond delay="0"/>
                                  </p:stCondLst>
                                  <p:childTnLst>
                                    <p:animEffect transition="out" filter="fade">
                                      <p:cBhvr>
                                        <p:cTn id="49" dur="500"/>
                                        <p:tgtEl>
                                          <p:spTgt spid="3"/>
                                        </p:tgtEl>
                                      </p:cBhvr>
                                    </p:animEffect>
                                    <p:set>
                                      <p:cBhvr>
                                        <p:cTn id="50" dur="1" fill="hold">
                                          <p:stCondLst>
                                            <p:cond delay="499"/>
                                          </p:stCondLst>
                                        </p:cTn>
                                        <p:tgtEl>
                                          <p:spTgt spid="3"/>
                                        </p:tgtEl>
                                        <p:attrNameLst>
                                          <p:attrName>style.visibility</p:attrName>
                                        </p:attrNameLst>
                                      </p:cBhvr>
                                      <p:to>
                                        <p:strVal val="hidden"/>
                                      </p:to>
                                    </p:set>
                                  </p:childTnLst>
                                </p:cTn>
                              </p:par>
                            </p:childTnLst>
                          </p:cTn>
                        </p:par>
                        <p:par>
                          <p:cTn id="51" fill="hold">
                            <p:stCondLst>
                              <p:cond delay="2000"/>
                            </p:stCondLst>
                            <p:childTnLst>
                              <p:par>
                                <p:cTn id="52" presetID="10" presetClass="entr" presetSubtype="0" fill="remove"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xit" presetSubtype="0" fill="remove" grpId="1" nodeType="withEffect">
                                  <p:stCondLst>
                                    <p:cond delay="0"/>
                                  </p:stCondLst>
                                  <p:childTnLst>
                                    <p:animEffect transition="out" filter="fade">
                                      <p:cBhvr>
                                        <p:cTn id="56" dur="500"/>
                                        <p:tgtEl>
                                          <p:spTgt spid="14"/>
                                        </p:tgtEl>
                                      </p:cBhvr>
                                    </p:animEffect>
                                    <p:set>
                                      <p:cBhvr>
                                        <p:cTn id="57" dur="1" fill="hold">
                                          <p:stCondLst>
                                            <p:cond delay="499"/>
                                          </p:stCondLst>
                                        </p:cTn>
                                        <p:tgtEl>
                                          <p:spTgt spid="14"/>
                                        </p:tgtEl>
                                        <p:attrNameLst>
                                          <p:attrName>style.visibility</p:attrName>
                                        </p:attrNameLst>
                                      </p:cBhvr>
                                      <p:to>
                                        <p:strVal val="hidden"/>
                                      </p:to>
                                    </p:set>
                                  </p:childTnLst>
                                </p:cTn>
                              </p:par>
                            </p:childTnLst>
                          </p:cTn>
                        </p:par>
                        <p:par>
                          <p:cTn id="58" fill="hold">
                            <p:stCondLst>
                              <p:cond delay="2500"/>
                            </p:stCondLst>
                            <p:childTnLst>
                              <p:par>
                                <p:cTn id="59" presetID="10" presetClass="entr" presetSubtype="0" fill="remove"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500"/>
                                        <p:tgtEl>
                                          <p:spTgt spid="12"/>
                                        </p:tgtEl>
                                      </p:cBhvr>
                                    </p:animEffect>
                                  </p:childTnLst>
                                </p:cTn>
                              </p:par>
                              <p:par>
                                <p:cTn id="62" presetID="10" presetClass="exit" presetSubtype="0" fill="remove" grpId="1" nodeType="withEffect">
                                  <p:stCondLst>
                                    <p:cond delay="0"/>
                                  </p:stCondLst>
                                  <p:childTnLst>
                                    <p:animEffect transition="out" filter="fade">
                                      <p:cBhvr>
                                        <p:cTn id="63" dur="500"/>
                                        <p:tgtEl>
                                          <p:spTgt spid="13"/>
                                        </p:tgtEl>
                                      </p:cBhvr>
                                    </p:animEffect>
                                    <p:set>
                                      <p:cBhvr>
                                        <p:cTn id="64" dur="1" fill="hold">
                                          <p:stCondLst>
                                            <p:cond delay="499"/>
                                          </p:stCondLst>
                                        </p:cTn>
                                        <p:tgtEl>
                                          <p:spTgt spid="13"/>
                                        </p:tgtEl>
                                        <p:attrNameLst>
                                          <p:attrName>style.visibility</p:attrName>
                                        </p:attrNameLst>
                                      </p:cBhvr>
                                      <p:to>
                                        <p:strVal val="hidden"/>
                                      </p:to>
                                    </p:set>
                                  </p:childTnLst>
                                </p:cTn>
                              </p:par>
                            </p:childTnLst>
                          </p:cTn>
                        </p:par>
                        <p:par>
                          <p:cTn id="65" fill="hold">
                            <p:stCondLst>
                              <p:cond delay="3000"/>
                            </p:stCondLst>
                            <p:childTnLst>
                              <p:par>
                                <p:cTn id="66" presetID="10" presetClass="entr" presetSubtype="0" fill="remove"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500"/>
                                        <p:tgtEl>
                                          <p:spTgt spid="17"/>
                                        </p:tgtEl>
                                      </p:cBhvr>
                                    </p:animEffect>
                                  </p:childTnLst>
                                </p:cTn>
                              </p:par>
                              <p:par>
                                <p:cTn id="69" presetID="10" presetClass="exit" presetSubtype="0" fill="remove" grpId="1" nodeType="withEffect">
                                  <p:stCondLst>
                                    <p:cond delay="0"/>
                                  </p:stCondLst>
                                  <p:childTnLst>
                                    <p:animEffect transition="out" filter="fade">
                                      <p:cBhvr>
                                        <p:cTn id="70" dur="500"/>
                                        <p:tgtEl>
                                          <p:spTgt spid="12"/>
                                        </p:tgtEl>
                                      </p:cBhvr>
                                    </p:animEffect>
                                    <p:set>
                                      <p:cBhvr>
                                        <p:cTn id="71" dur="1" fill="hold">
                                          <p:stCondLst>
                                            <p:cond delay="499"/>
                                          </p:stCondLst>
                                        </p:cTn>
                                        <p:tgtEl>
                                          <p:spTgt spid="12"/>
                                        </p:tgtEl>
                                        <p:attrNameLst>
                                          <p:attrName>style.visibility</p:attrName>
                                        </p:attrNameLst>
                                      </p:cBhvr>
                                      <p:to>
                                        <p:strVal val="hidden"/>
                                      </p:to>
                                    </p:set>
                                  </p:childTnLst>
                                </p:cTn>
                              </p:par>
                            </p:childTnLst>
                          </p:cTn>
                        </p:par>
                        <p:par>
                          <p:cTn id="72" fill="hold">
                            <p:stCondLst>
                              <p:cond delay="3500"/>
                            </p:stCondLst>
                            <p:childTnLst>
                              <p:par>
                                <p:cTn id="73" presetID="10" presetClass="entr" presetSubtype="0" fill="remove"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10" presetClass="exit" presetSubtype="0" fill="remove" grpId="1" nodeType="withEffect">
                                  <p:stCondLst>
                                    <p:cond delay="0"/>
                                  </p:stCondLst>
                                  <p:childTnLst>
                                    <p:animEffect transition="out" filter="fade">
                                      <p:cBhvr>
                                        <p:cTn id="77" dur="500"/>
                                        <p:tgtEl>
                                          <p:spTgt spid="17"/>
                                        </p:tgtEl>
                                      </p:cBhvr>
                                    </p:animEffect>
                                    <p:set>
                                      <p:cBhvr>
                                        <p:cTn id="78" dur="1" fill="hold">
                                          <p:stCondLst>
                                            <p:cond delay="499"/>
                                          </p:stCondLst>
                                        </p:cTn>
                                        <p:tgtEl>
                                          <p:spTgt spid="17"/>
                                        </p:tgtEl>
                                        <p:attrNameLst>
                                          <p:attrName>style.visibility</p:attrName>
                                        </p:attrNameLst>
                                      </p:cBhvr>
                                      <p:to>
                                        <p:strVal val="hidden"/>
                                      </p:to>
                                    </p:set>
                                  </p:childTnLst>
                                </p:cTn>
                              </p:par>
                            </p:childTnLst>
                          </p:cTn>
                        </p:par>
                        <p:par>
                          <p:cTn id="79" fill="hold">
                            <p:stCondLst>
                              <p:cond delay="4000"/>
                            </p:stCondLst>
                            <p:childTnLst>
                              <p:par>
                                <p:cTn id="80" presetID="10" presetClass="entr" presetSubtype="0" fill="remove" grpId="0"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xit" presetSubtype="0" fill="remove" grpId="1" nodeType="withEffect">
                                  <p:stCondLst>
                                    <p:cond delay="0"/>
                                  </p:stCondLst>
                                  <p:childTnLst>
                                    <p:animEffect transition="out" filter="fade">
                                      <p:cBhvr>
                                        <p:cTn id="84" dur="500"/>
                                        <p:tgtEl>
                                          <p:spTgt spid="16"/>
                                        </p:tgtEl>
                                      </p:cBhvr>
                                    </p:animEffect>
                                    <p:set>
                                      <p:cBhvr>
                                        <p:cTn id="85" dur="1" fill="hold">
                                          <p:stCondLst>
                                            <p:cond delay="499"/>
                                          </p:stCondLst>
                                        </p:cTn>
                                        <p:tgtEl>
                                          <p:spTgt spid="16"/>
                                        </p:tgtEl>
                                        <p:attrNameLst>
                                          <p:attrName>style.visibility</p:attrName>
                                        </p:attrNameLst>
                                      </p:cBhvr>
                                      <p:to>
                                        <p:strVal val="hidden"/>
                                      </p:to>
                                    </p:set>
                                  </p:childTnLst>
                                </p:cTn>
                              </p:par>
                            </p:childTnLst>
                          </p:cTn>
                        </p:par>
                        <p:par>
                          <p:cTn id="86" fill="hold">
                            <p:stCondLst>
                              <p:cond delay="4500"/>
                            </p:stCondLst>
                            <p:childTnLst>
                              <p:par>
                                <p:cTn id="87" presetID="10" presetClass="exit" presetSubtype="0" fill="remove" grpId="1" nodeType="afterEffect">
                                  <p:stCondLst>
                                    <p:cond delay="0"/>
                                  </p:stCondLst>
                                  <p:childTnLst>
                                    <p:animEffect transition="out" filter="fade">
                                      <p:cBhvr>
                                        <p:cTn id="88" dur="500"/>
                                        <p:tgtEl>
                                          <p:spTgt spid="15"/>
                                        </p:tgtEl>
                                      </p:cBhvr>
                                    </p:animEffect>
                                    <p:set>
                                      <p:cBhvr>
                                        <p:cTn id="89" dur="1" fill="hold">
                                          <p:stCondLst>
                                            <p:cond delay="499"/>
                                          </p:stCondLst>
                                        </p:cTn>
                                        <p:tgtEl>
                                          <p:spTgt spid="15"/>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20">
                                            <p:txEl>
                                              <p:pRg st="3" end="3"/>
                                            </p:txEl>
                                          </p:spTgt>
                                        </p:tgtEl>
                                        <p:attrNameLst>
                                          <p:attrName>style.visibility</p:attrName>
                                        </p:attrNameLst>
                                      </p:cBhvr>
                                      <p:to>
                                        <p:strVal val="visible"/>
                                      </p:to>
                                    </p:set>
                                    <p:animEffect transition="in" filter="fade">
                                      <p:cBhvr>
                                        <p:cTn id="94" dur="500"/>
                                        <p:tgtEl>
                                          <p:spTgt spid="20">
                                            <p:txEl>
                                              <p:pRg st="3" end="3"/>
                                            </p:txEl>
                                          </p:spTgt>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2" nodeType="clickEffect">
                                  <p:stCondLst>
                                    <p:cond delay="0"/>
                                  </p:stCondLst>
                                  <p:childTnLst>
                                    <p:set>
                                      <p:cBhvr>
                                        <p:cTn id="98" dur="1" fill="hold">
                                          <p:stCondLst>
                                            <p:cond delay="0"/>
                                          </p:stCondLst>
                                        </p:cTn>
                                        <p:tgtEl>
                                          <p:spTgt spid="10"/>
                                        </p:tgtEl>
                                        <p:attrNameLst>
                                          <p:attrName>style.visibility</p:attrName>
                                        </p:attrNameLst>
                                      </p:cBhvr>
                                      <p:to>
                                        <p:strVal val="visible"/>
                                      </p:to>
                                    </p:set>
                                    <p:animEffect transition="in" filter="fade">
                                      <p:cBhvr>
                                        <p:cTn id="99" dur="500"/>
                                        <p:tgtEl>
                                          <p:spTgt spid="10"/>
                                        </p:tgtEl>
                                      </p:cBhvr>
                                    </p:animEffect>
                                  </p:childTnLst>
                                </p:cTn>
                              </p:par>
                            </p:childTnLst>
                          </p:cTn>
                        </p:par>
                        <p:par>
                          <p:cTn id="100" fill="hold">
                            <p:stCondLst>
                              <p:cond delay="500"/>
                            </p:stCondLst>
                            <p:childTnLst>
                              <p:par>
                                <p:cTn id="101" presetID="10" presetClass="entr" presetSubtype="0" fill="hold" grpId="2" nodeType="afterEffect">
                                  <p:stCondLst>
                                    <p:cond delay="0"/>
                                  </p:stCondLst>
                                  <p:childTnLst>
                                    <p:set>
                                      <p:cBhvr>
                                        <p:cTn id="102" dur="1" fill="hold">
                                          <p:stCondLst>
                                            <p:cond delay="0"/>
                                          </p:stCondLst>
                                        </p:cTn>
                                        <p:tgtEl>
                                          <p:spTgt spid="9"/>
                                        </p:tgtEl>
                                        <p:attrNameLst>
                                          <p:attrName>style.visibility</p:attrName>
                                        </p:attrNameLst>
                                      </p:cBhvr>
                                      <p:to>
                                        <p:strVal val="visible"/>
                                      </p:to>
                                    </p:set>
                                    <p:animEffect transition="in" filter="fade">
                                      <p:cBhvr>
                                        <p:cTn id="103" dur="500"/>
                                        <p:tgtEl>
                                          <p:spTgt spid="9"/>
                                        </p:tgtEl>
                                      </p:cBhvr>
                                    </p:animEffect>
                                  </p:childTnLst>
                                </p:cTn>
                              </p:par>
                              <p:par>
                                <p:cTn id="104" presetID="10" presetClass="exit" presetSubtype="0" fill="hold" grpId="3" nodeType="withEffect">
                                  <p:stCondLst>
                                    <p:cond delay="0"/>
                                  </p:stCondLst>
                                  <p:childTnLst>
                                    <p:animEffect transition="out" filter="fade">
                                      <p:cBhvr>
                                        <p:cTn id="105" dur="500"/>
                                        <p:tgtEl>
                                          <p:spTgt spid="10"/>
                                        </p:tgtEl>
                                      </p:cBhvr>
                                    </p:animEffect>
                                    <p:set>
                                      <p:cBhvr>
                                        <p:cTn id="106" dur="1" fill="hold">
                                          <p:stCondLst>
                                            <p:cond delay="499"/>
                                          </p:stCondLst>
                                        </p:cTn>
                                        <p:tgtEl>
                                          <p:spTgt spid="10"/>
                                        </p:tgtEl>
                                        <p:attrNameLst>
                                          <p:attrName>style.visibility</p:attrName>
                                        </p:attrNameLst>
                                      </p:cBhvr>
                                      <p:to>
                                        <p:strVal val="hidden"/>
                                      </p:to>
                                    </p:set>
                                  </p:childTnLst>
                                </p:cTn>
                              </p:par>
                            </p:childTnLst>
                          </p:cTn>
                        </p:par>
                        <p:par>
                          <p:cTn id="107" fill="hold">
                            <p:stCondLst>
                              <p:cond delay="1000"/>
                            </p:stCondLst>
                            <p:childTnLst>
                              <p:par>
                                <p:cTn id="108" presetID="10" presetClass="entr" presetSubtype="0" fill="hold" grpId="2" nodeType="afterEffect">
                                  <p:stCondLst>
                                    <p:cond delay="0"/>
                                  </p:stCondLst>
                                  <p:childTnLst>
                                    <p:set>
                                      <p:cBhvr>
                                        <p:cTn id="109" dur="1" fill="hold">
                                          <p:stCondLst>
                                            <p:cond delay="0"/>
                                          </p:stCondLst>
                                        </p:cTn>
                                        <p:tgtEl>
                                          <p:spTgt spid="3"/>
                                        </p:tgtEl>
                                        <p:attrNameLst>
                                          <p:attrName>style.visibility</p:attrName>
                                        </p:attrNameLst>
                                      </p:cBhvr>
                                      <p:to>
                                        <p:strVal val="visible"/>
                                      </p:to>
                                    </p:set>
                                    <p:animEffect transition="in" filter="fade">
                                      <p:cBhvr>
                                        <p:cTn id="110" dur="500"/>
                                        <p:tgtEl>
                                          <p:spTgt spid="3"/>
                                        </p:tgtEl>
                                      </p:cBhvr>
                                    </p:animEffect>
                                  </p:childTnLst>
                                </p:cTn>
                              </p:par>
                              <p:par>
                                <p:cTn id="111" presetID="10" presetClass="exit" presetSubtype="0" fill="hold" grpId="3" nodeType="withEffect">
                                  <p:stCondLst>
                                    <p:cond delay="0"/>
                                  </p:stCondLst>
                                  <p:childTnLst>
                                    <p:animEffect transition="out" filter="fade">
                                      <p:cBhvr>
                                        <p:cTn id="112" dur="500"/>
                                        <p:tgtEl>
                                          <p:spTgt spid="9"/>
                                        </p:tgtEl>
                                      </p:cBhvr>
                                    </p:animEffect>
                                    <p:set>
                                      <p:cBhvr>
                                        <p:cTn id="113" dur="1" fill="hold">
                                          <p:stCondLst>
                                            <p:cond delay="499"/>
                                          </p:stCondLst>
                                        </p:cTn>
                                        <p:tgtEl>
                                          <p:spTgt spid="9"/>
                                        </p:tgtEl>
                                        <p:attrNameLst>
                                          <p:attrName>style.visibility</p:attrName>
                                        </p:attrNameLst>
                                      </p:cBhvr>
                                      <p:to>
                                        <p:strVal val="hidden"/>
                                      </p:to>
                                    </p:set>
                                  </p:childTnLst>
                                </p:cTn>
                              </p:par>
                            </p:childTnLst>
                          </p:cTn>
                        </p:par>
                        <p:par>
                          <p:cTn id="114" fill="hold">
                            <p:stCondLst>
                              <p:cond delay="1500"/>
                            </p:stCondLst>
                            <p:childTnLst>
                              <p:par>
                                <p:cTn id="115" presetID="10" presetClass="entr" presetSubtype="0" fill="hold" grpId="2" nodeType="afterEffect">
                                  <p:stCondLst>
                                    <p:cond delay="0"/>
                                  </p:stCondLst>
                                  <p:childTnLst>
                                    <p:set>
                                      <p:cBhvr>
                                        <p:cTn id="116" dur="1" fill="hold">
                                          <p:stCondLst>
                                            <p:cond delay="0"/>
                                          </p:stCondLst>
                                        </p:cTn>
                                        <p:tgtEl>
                                          <p:spTgt spid="14"/>
                                        </p:tgtEl>
                                        <p:attrNameLst>
                                          <p:attrName>style.visibility</p:attrName>
                                        </p:attrNameLst>
                                      </p:cBhvr>
                                      <p:to>
                                        <p:strVal val="visible"/>
                                      </p:to>
                                    </p:set>
                                    <p:animEffect transition="in" filter="fade">
                                      <p:cBhvr>
                                        <p:cTn id="117" dur="500"/>
                                        <p:tgtEl>
                                          <p:spTgt spid="14"/>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23"/>
                                        </p:tgtEl>
                                        <p:attrNameLst>
                                          <p:attrName>style.visibility</p:attrName>
                                        </p:attrNameLst>
                                      </p:cBhvr>
                                      <p:to>
                                        <p:strVal val="visible"/>
                                      </p:to>
                                    </p:set>
                                    <p:animEffect transition="in" filter="fade">
                                      <p:cBhvr>
                                        <p:cTn id="120" dur="500"/>
                                        <p:tgtEl>
                                          <p:spTgt spid="23"/>
                                        </p:tgtEl>
                                      </p:cBhvr>
                                    </p:animEffect>
                                  </p:childTnLst>
                                </p:cTn>
                              </p:par>
                              <p:par>
                                <p:cTn id="121" presetID="10" presetClass="exit" presetSubtype="0" fill="hold" grpId="3" nodeType="withEffect">
                                  <p:stCondLst>
                                    <p:cond delay="0"/>
                                  </p:stCondLst>
                                  <p:childTnLst>
                                    <p:animEffect transition="out" filter="fade">
                                      <p:cBhvr>
                                        <p:cTn id="122" dur="500"/>
                                        <p:tgtEl>
                                          <p:spTgt spid="3"/>
                                        </p:tgtEl>
                                      </p:cBhvr>
                                    </p:animEffect>
                                    <p:set>
                                      <p:cBhvr>
                                        <p:cTn id="123" dur="1" fill="hold">
                                          <p:stCondLst>
                                            <p:cond delay="499"/>
                                          </p:stCondLst>
                                        </p:cTn>
                                        <p:tgtEl>
                                          <p:spTgt spid="3"/>
                                        </p:tgtEl>
                                        <p:attrNameLst>
                                          <p:attrName>style.visibility</p:attrName>
                                        </p:attrNameLst>
                                      </p:cBhvr>
                                      <p:to>
                                        <p:strVal val="hidden"/>
                                      </p:to>
                                    </p:set>
                                  </p:childTnLst>
                                </p:cTn>
                              </p:par>
                            </p:childTnLst>
                          </p:cTn>
                        </p:par>
                        <p:par>
                          <p:cTn id="124" fill="hold">
                            <p:stCondLst>
                              <p:cond delay="2000"/>
                            </p:stCondLst>
                            <p:childTnLst>
                              <p:par>
                                <p:cTn id="125" presetID="10" presetClass="entr" presetSubtype="0" fill="hold" grpId="2" nodeType="afterEffect">
                                  <p:stCondLst>
                                    <p:cond delay="0"/>
                                  </p:stCondLst>
                                  <p:childTnLst>
                                    <p:set>
                                      <p:cBhvr>
                                        <p:cTn id="126" dur="1" fill="hold">
                                          <p:stCondLst>
                                            <p:cond delay="0"/>
                                          </p:stCondLst>
                                        </p:cTn>
                                        <p:tgtEl>
                                          <p:spTgt spid="13"/>
                                        </p:tgtEl>
                                        <p:attrNameLst>
                                          <p:attrName>style.visibility</p:attrName>
                                        </p:attrNameLst>
                                      </p:cBhvr>
                                      <p:to>
                                        <p:strVal val="visible"/>
                                      </p:to>
                                    </p:set>
                                    <p:animEffect transition="in" filter="fade">
                                      <p:cBhvr>
                                        <p:cTn id="127" dur="500"/>
                                        <p:tgtEl>
                                          <p:spTgt spid="13"/>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1"/>
                                        </p:tgtEl>
                                        <p:attrNameLst>
                                          <p:attrName>style.visibility</p:attrName>
                                        </p:attrNameLst>
                                      </p:cBhvr>
                                      <p:to>
                                        <p:strVal val="visible"/>
                                      </p:to>
                                    </p:set>
                                    <p:animEffect transition="in" filter="fade">
                                      <p:cBhvr>
                                        <p:cTn id="130" dur="500"/>
                                        <p:tgtEl>
                                          <p:spTgt spid="21"/>
                                        </p:tgtEl>
                                      </p:cBhvr>
                                    </p:animEffect>
                                  </p:childTnLst>
                                </p:cTn>
                              </p:par>
                              <p:par>
                                <p:cTn id="131" presetID="10" presetClass="exit" presetSubtype="0" fill="hold" grpId="3" nodeType="withEffect">
                                  <p:stCondLst>
                                    <p:cond delay="0"/>
                                  </p:stCondLst>
                                  <p:childTnLst>
                                    <p:animEffect transition="out" filter="fade">
                                      <p:cBhvr>
                                        <p:cTn id="132" dur="500"/>
                                        <p:tgtEl>
                                          <p:spTgt spid="14"/>
                                        </p:tgtEl>
                                      </p:cBhvr>
                                    </p:animEffect>
                                    <p:set>
                                      <p:cBhvr>
                                        <p:cTn id="133" dur="1" fill="hold">
                                          <p:stCondLst>
                                            <p:cond delay="499"/>
                                          </p:stCondLst>
                                        </p:cTn>
                                        <p:tgtEl>
                                          <p:spTgt spid="14"/>
                                        </p:tgtEl>
                                        <p:attrNameLst>
                                          <p:attrName>style.visibility</p:attrName>
                                        </p:attrNameLst>
                                      </p:cBhvr>
                                      <p:to>
                                        <p:strVal val="hidden"/>
                                      </p:to>
                                    </p:set>
                                  </p:childTnLst>
                                </p:cTn>
                              </p:par>
                              <p:par>
                                <p:cTn id="134" presetID="10" presetClass="exit" presetSubtype="0" fill="hold" grpId="1" nodeType="withEffect">
                                  <p:stCondLst>
                                    <p:cond delay="0"/>
                                  </p:stCondLst>
                                  <p:childTnLst>
                                    <p:animEffect transition="out" filter="fade">
                                      <p:cBhvr>
                                        <p:cTn id="135" dur="500"/>
                                        <p:tgtEl>
                                          <p:spTgt spid="23"/>
                                        </p:tgtEl>
                                      </p:cBhvr>
                                    </p:animEffect>
                                    <p:set>
                                      <p:cBhvr>
                                        <p:cTn id="136" dur="1" fill="hold">
                                          <p:stCondLst>
                                            <p:cond delay="499"/>
                                          </p:stCondLst>
                                        </p:cTn>
                                        <p:tgtEl>
                                          <p:spTgt spid="23"/>
                                        </p:tgtEl>
                                        <p:attrNameLst>
                                          <p:attrName>style.visibility</p:attrName>
                                        </p:attrNameLst>
                                      </p:cBhvr>
                                      <p:to>
                                        <p:strVal val="hidden"/>
                                      </p:to>
                                    </p:set>
                                  </p:childTnLst>
                                </p:cTn>
                              </p:par>
                            </p:childTnLst>
                          </p:cTn>
                        </p:par>
                        <p:par>
                          <p:cTn id="137" fill="hold">
                            <p:stCondLst>
                              <p:cond delay="2500"/>
                            </p:stCondLst>
                            <p:childTnLst>
                              <p:par>
                                <p:cTn id="138" presetID="10" presetClass="entr" presetSubtype="0" fill="hold" grpId="2" nodeType="afterEffect">
                                  <p:stCondLst>
                                    <p:cond delay="0"/>
                                  </p:stCondLst>
                                  <p:childTnLst>
                                    <p:set>
                                      <p:cBhvr>
                                        <p:cTn id="139" dur="1" fill="hold">
                                          <p:stCondLst>
                                            <p:cond delay="0"/>
                                          </p:stCondLst>
                                        </p:cTn>
                                        <p:tgtEl>
                                          <p:spTgt spid="12"/>
                                        </p:tgtEl>
                                        <p:attrNameLst>
                                          <p:attrName>style.visibility</p:attrName>
                                        </p:attrNameLst>
                                      </p:cBhvr>
                                      <p:to>
                                        <p:strVal val="visible"/>
                                      </p:to>
                                    </p:set>
                                    <p:animEffect transition="in" filter="fade">
                                      <p:cBhvr>
                                        <p:cTn id="140" dur="500"/>
                                        <p:tgtEl>
                                          <p:spTgt spid="1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8"/>
                                        </p:tgtEl>
                                        <p:attrNameLst>
                                          <p:attrName>style.visibility</p:attrName>
                                        </p:attrNameLst>
                                      </p:cBhvr>
                                      <p:to>
                                        <p:strVal val="visible"/>
                                      </p:to>
                                    </p:set>
                                    <p:animEffect transition="in" filter="fade">
                                      <p:cBhvr>
                                        <p:cTn id="143" dur="500"/>
                                        <p:tgtEl>
                                          <p:spTgt spid="18"/>
                                        </p:tgtEl>
                                      </p:cBhvr>
                                    </p:animEffect>
                                  </p:childTnLst>
                                </p:cTn>
                              </p:par>
                              <p:par>
                                <p:cTn id="144" presetID="10" presetClass="exit" presetSubtype="0" fill="hold" grpId="1" nodeType="withEffect">
                                  <p:stCondLst>
                                    <p:cond delay="0"/>
                                  </p:stCondLst>
                                  <p:childTnLst>
                                    <p:animEffect transition="out" filter="fade">
                                      <p:cBhvr>
                                        <p:cTn id="145" dur="500"/>
                                        <p:tgtEl>
                                          <p:spTgt spid="21"/>
                                        </p:tgtEl>
                                      </p:cBhvr>
                                    </p:animEffect>
                                    <p:set>
                                      <p:cBhvr>
                                        <p:cTn id="146" dur="1" fill="hold">
                                          <p:stCondLst>
                                            <p:cond delay="499"/>
                                          </p:stCondLst>
                                        </p:cTn>
                                        <p:tgtEl>
                                          <p:spTgt spid="21"/>
                                        </p:tgtEl>
                                        <p:attrNameLst>
                                          <p:attrName>style.visibility</p:attrName>
                                        </p:attrNameLst>
                                      </p:cBhvr>
                                      <p:to>
                                        <p:strVal val="hidden"/>
                                      </p:to>
                                    </p:set>
                                  </p:childTnLst>
                                </p:cTn>
                              </p:par>
                              <p:par>
                                <p:cTn id="147" presetID="10" presetClass="exit" presetSubtype="0" fill="hold" grpId="3" nodeType="withEffect">
                                  <p:stCondLst>
                                    <p:cond delay="0"/>
                                  </p:stCondLst>
                                  <p:childTnLst>
                                    <p:animEffect transition="out" filter="fade">
                                      <p:cBhvr>
                                        <p:cTn id="148" dur="500"/>
                                        <p:tgtEl>
                                          <p:spTgt spid="13"/>
                                        </p:tgtEl>
                                      </p:cBhvr>
                                    </p:animEffect>
                                    <p:set>
                                      <p:cBhvr>
                                        <p:cTn id="149" dur="1" fill="hold">
                                          <p:stCondLst>
                                            <p:cond delay="499"/>
                                          </p:stCondLst>
                                        </p:cTn>
                                        <p:tgtEl>
                                          <p:spTgt spid="13"/>
                                        </p:tgtEl>
                                        <p:attrNameLst>
                                          <p:attrName>style.visibility</p:attrName>
                                        </p:attrNameLst>
                                      </p:cBhvr>
                                      <p:to>
                                        <p:strVal val="hidden"/>
                                      </p:to>
                                    </p:set>
                                  </p:childTnLst>
                                </p:cTn>
                              </p:par>
                            </p:childTnLst>
                          </p:cTn>
                        </p:par>
                        <p:par>
                          <p:cTn id="150" fill="hold">
                            <p:stCondLst>
                              <p:cond delay="3000"/>
                            </p:stCondLst>
                            <p:childTnLst>
                              <p:par>
                                <p:cTn id="151" presetID="10" presetClass="entr" presetSubtype="0" fill="hold" grpId="2" nodeType="afterEffect">
                                  <p:stCondLst>
                                    <p:cond delay="0"/>
                                  </p:stCondLst>
                                  <p:childTnLst>
                                    <p:set>
                                      <p:cBhvr>
                                        <p:cTn id="152" dur="1" fill="hold">
                                          <p:stCondLst>
                                            <p:cond delay="0"/>
                                          </p:stCondLst>
                                        </p:cTn>
                                        <p:tgtEl>
                                          <p:spTgt spid="17"/>
                                        </p:tgtEl>
                                        <p:attrNameLst>
                                          <p:attrName>style.visibility</p:attrName>
                                        </p:attrNameLst>
                                      </p:cBhvr>
                                      <p:to>
                                        <p:strVal val="visible"/>
                                      </p:to>
                                    </p:set>
                                    <p:animEffect transition="in" filter="fade">
                                      <p:cBhvr>
                                        <p:cTn id="153" dur="500"/>
                                        <p:tgtEl>
                                          <p:spTgt spid="17"/>
                                        </p:tgtEl>
                                      </p:cBhvr>
                                    </p:animEffect>
                                  </p:childTnLst>
                                </p:cTn>
                              </p:par>
                              <p:par>
                                <p:cTn id="154" presetID="10" presetClass="exit" presetSubtype="0" fill="hold" grpId="3" nodeType="withEffect">
                                  <p:stCondLst>
                                    <p:cond delay="0"/>
                                  </p:stCondLst>
                                  <p:childTnLst>
                                    <p:animEffect transition="out" filter="fade">
                                      <p:cBhvr>
                                        <p:cTn id="155" dur="500"/>
                                        <p:tgtEl>
                                          <p:spTgt spid="12"/>
                                        </p:tgtEl>
                                      </p:cBhvr>
                                    </p:animEffect>
                                    <p:set>
                                      <p:cBhvr>
                                        <p:cTn id="156" dur="1" fill="hold">
                                          <p:stCondLst>
                                            <p:cond delay="499"/>
                                          </p:stCondLst>
                                        </p:cTn>
                                        <p:tgtEl>
                                          <p:spTgt spid="12"/>
                                        </p:tgtEl>
                                        <p:attrNameLst>
                                          <p:attrName>style.visibility</p:attrName>
                                        </p:attrNameLst>
                                      </p:cBhvr>
                                      <p:to>
                                        <p:strVal val="hidden"/>
                                      </p:to>
                                    </p:set>
                                  </p:childTnLst>
                                </p:cTn>
                              </p:par>
                              <p:par>
                                <p:cTn id="157" presetID="10" presetClass="exit" presetSubtype="0" fill="hold" grpId="1" nodeType="withEffect">
                                  <p:stCondLst>
                                    <p:cond delay="0"/>
                                  </p:stCondLst>
                                  <p:childTnLst>
                                    <p:animEffect transition="out" filter="fade">
                                      <p:cBhvr>
                                        <p:cTn id="158" dur="500"/>
                                        <p:tgtEl>
                                          <p:spTgt spid="18"/>
                                        </p:tgtEl>
                                      </p:cBhvr>
                                    </p:animEffect>
                                    <p:set>
                                      <p:cBhvr>
                                        <p:cTn id="159" dur="1" fill="hold">
                                          <p:stCondLst>
                                            <p:cond delay="499"/>
                                          </p:stCondLst>
                                        </p:cTn>
                                        <p:tgtEl>
                                          <p:spTgt spid="18"/>
                                        </p:tgtEl>
                                        <p:attrNameLst>
                                          <p:attrName>style.visibility</p:attrName>
                                        </p:attrNameLst>
                                      </p:cBhvr>
                                      <p:to>
                                        <p:strVal val="hidden"/>
                                      </p:to>
                                    </p:set>
                                  </p:childTnLst>
                                </p:cTn>
                              </p:par>
                            </p:childTnLst>
                          </p:cTn>
                        </p:par>
                        <p:par>
                          <p:cTn id="160" fill="hold">
                            <p:stCondLst>
                              <p:cond delay="3500"/>
                            </p:stCondLst>
                            <p:childTnLst>
                              <p:par>
                                <p:cTn id="161" presetID="10" presetClass="entr" presetSubtype="0" fill="hold" grpId="2" nodeType="afterEffect">
                                  <p:stCondLst>
                                    <p:cond delay="0"/>
                                  </p:stCondLst>
                                  <p:childTnLst>
                                    <p:set>
                                      <p:cBhvr>
                                        <p:cTn id="162" dur="1" fill="hold">
                                          <p:stCondLst>
                                            <p:cond delay="0"/>
                                          </p:stCondLst>
                                        </p:cTn>
                                        <p:tgtEl>
                                          <p:spTgt spid="16"/>
                                        </p:tgtEl>
                                        <p:attrNameLst>
                                          <p:attrName>style.visibility</p:attrName>
                                        </p:attrNameLst>
                                      </p:cBhvr>
                                      <p:to>
                                        <p:strVal val="visible"/>
                                      </p:to>
                                    </p:set>
                                    <p:animEffect transition="in" filter="fade">
                                      <p:cBhvr>
                                        <p:cTn id="163" dur="500"/>
                                        <p:tgtEl>
                                          <p:spTgt spid="16"/>
                                        </p:tgtEl>
                                      </p:cBhvr>
                                    </p:animEffect>
                                  </p:childTnLst>
                                </p:cTn>
                              </p:par>
                              <p:par>
                                <p:cTn id="164" presetID="10" presetClass="exit" presetSubtype="0" fill="hold" grpId="3" nodeType="withEffect">
                                  <p:stCondLst>
                                    <p:cond delay="0"/>
                                  </p:stCondLst>
                                  <p:childTnLst>
                                    <p:animEffect transition="out" filter="fade">
                                      <p:cBhvr>
                                        <p:cTn id="165" dur="500"/>
                                        <p:tgtEl>
                                          <p:spTgt spid="17"/>
                                        </p:tgtEl>
                                      </p:cBhvr>
                                    </p:animEffect>
                                    <p:set>
                                      <p:cBhvr>
                                        <p:cTn id="166" dur="1" fill="hold">
                                          <p:stCondLst>
                                            <p:cond delay="499"/>
                                          </p:stCondLst>
                                        </p:cTn>
                                        <p:tgtEl>
                                          <p:spTgt spid="17"/>
                                        </p:tgtEl>
                                        <p:attrNameLst>
                                          <p:attrName>style.visibility</p:attrName>
                                        </p:attrNameLst>
                                      </p:cBhvr>
                                      <p:to>
                                        <p:strVal val="hidden"/>
                                      </p:to>
                                    </p:set>
                                  </p:childTnLst>
                                </p:cTn>
                              </p:par>
                            </p:childTnLst>
                          </p:cTn>
                        </p:par>
                        <p:par>
                          <p:cTn id="167" fill="hold">
                            <p:stCondLst>
                              <p:cond delay="4000"/>
                            </p:stCondLst>
                            <p:childTnLst>
                              <p:par>
                                <p:cTn id="168" presetID="10" presetClass="entr" presetSubtype="0" fill="hold" grpId="2" nodeType="afterEffect">
                                  <p:stCondLst>
                                    <p:cond delay="0"/>
                                  </p:stCondLst>
                                  <p:childTnLst>
                                    <p:set>
                                      <p:cBhvr>
                                        <p:cTn id="169" dur="1" fill="hold">
                                          <p:stCondLst>
                                            <p:cond delay="0"/>
                                          </p:stCondLst>
                                        </p:cTn>
                                        <p:tgtEl>
                                          <p:spTgt spid="15"/>
                                        </p:tgtEl>
                                        <p:attrNameLst>
                                          <p:attrName>style.visibility</p:attrName>
                                        </p:attrNameLst>
                                      </p:cBhvr>
                                      <p:to>
                                        <p:strVal val="visible"/>
                                      </p:to>
                                    </p:set>
                                    <p:animEffect transition="in" filter="fade">
                                      <p:cBhvr>
                                        <p:cTn id="170" dur="500"/>
                                        <p:tgtEl>
                                          <p:spTgt spid="15"/>
                                        </p:tgtEl>
                                      </p:cBhvr>
                                    </p:animEffect>
                                  </p:childTnLst>
                                </p:cTn>
                              </p:par>
                              <p:par>
                                <p:cTn id="171" presetID="10" presetClass="exit" presetSubtype="0" fill="hold" grpId="3" nodeType="withEffect">
                                  <p:stCondLst>
                                    <p:cond delay="0"/>
                                  </p:stCondLst>
                                  <p:childTnLst>
                                    <p:animEffect transition="out" filter="fade">
                                      <p:cBhvr>
                                        <p:cTn id="172" dur="500"/>
                                        <p:tgtEl>
                                          <p:spTgt spid="16"/>
                                        </p:tgtEl>
                                      </p:cBhvr>
                                    </p:animEffect>
                                    <p:set>
                                      <p:cBhvr>
                                        <p:cTn id="173" dur="1" fill="hold">
                                          <p:stCondLst>
                                            <p:cond delay="499"/>
                                          </p:stCondLst>
                                        </p:cTn>
                                        <p:tgtEl>
                                          <p:spTgt spid="16"/>
                                        </p:tgtEl>
                                        <p:attrNameLst>
                                          <p:attrName>style.visibility</p:attrName>
                                        </p:attrNameLst>
                                      </p:cBhvr>
                                      <p:to>
                                        <p:strVal val="hidden"/>
                                      </p:to>
                                    </p:set>
                                  </p:childTnLst>
                                </p:cTn>
                              </p:par>
                            </p:childTnLst>
                          </p:cTn>
                        </p:par>
                        <p:par>
                          <p:cTn id="174" fill="hold">
                            <p:stCondLst>
                              <p:cond delay="4500"/>
                            </p:stCondLst>
                            <p:childTnLst>
                              <p:par>
                                <p:cTn id="175" presetID="10" presetClass="exit" presetSubtype="0" fill="hold" grpId="3" nodeType="afterEffect">
                                  <p:stCondLst>
                                    <p:cond delay="0"/>
                                  </p:stCondLst>
                                  <p:childTnLst>
                                    <p:animEffect transition="out" filter="fade">
                                      <p:cBhvr>
                                        <p:cTn id="176" dur="500"/>
                                        <p:tgtEl>
                                          <p:spTgt spid="15"/>
                                        </p:tgtEl>
                                      </p:cBhvr>
                                    </p:animEffect>
                                    <p:set>
                                      <p:cBhvr>
                                        <p:cTn id="177" dur="1" fill="hold">
                                          <p:stCondLst>
                                            <p:cond delay="499"/>
                                          </p:stCondLst>
                                        </p:cTn>
                                        <p:tgtEl>
                                          <p:spTgt spid="15"/>
                                        </p:tgtEl>
                                        <p:attrNameLst>
                                          <p:attrName>style.visibility</p:attrName>
                                        </p:attrNameLst>
                                      </p:cBhvr>
                                      <p:to>
                                        <p:strVal val="hidden"/>
                                      </p:to>
                                    </p:se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nodeType="clickEffect">
                                  <p:stCondLst>
                                    <p:cond delay="0"/>
                                  </p:stCondLst>
                                  <p:childTnLst>
                                    <p:set>
                                      <p:cBhvr>
                                        <p:cTn id="181" dur="1" fill="hold">
                                          <p:stCondLst>
                                            <p:cond delay="0"/>
                                          </p:stCondLst>
                                        </p:cTn>
                                        <p:tgtEl>
                                          <p:spTgt spid="20">
                                            <p:txEl>
                                              <p:pRg st="4" end="4"/>
                                            </p:txEl>
                                          </p:spTgt>
                                        </p:tgtEl>
                                        <p:attrNameLst>
                                          <p:attrName>style.visibility</p:attrName>
                                        </p:attrNameLst>
                                      </p:cBhvr>
                                      <p:to>
                                        <p:strVal val="visible"/>
                                      </p:to>
                                    </p:set>
                                    <p:animEffect transition="in" filter="fade">
                                      <p:cBhvr>
                                        <p:cTn id="182" dur="500"/>
                                        <p:tgtEl>
                                          <p:spTgt spid="20">
                                            <p:txEl>
                                              <p:pRg st="4" end="4"/>
                                            </p:txEl>
                                          </p:spTgt>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20">
                                            <p:txEl>
                                              <p:pRg st="5" end="5"/>
                                            </p:txEl>
                                          </p:spTgt>
                                        </p:tgtEl>
                                        <p:attrNameLst>
                                          <p:attrName>style.visibility</p:attrName>
                                        </p:attrNameLst>
                                      </p:cBhvr>
                                      <p:to>
                                        <p:strVal val="visible"/>
                                      </p:to>
                                    </p:set>
                                    <p:animEffect transition="in" filter="fade">
                                      <p:cBhvr>
                                        <p:cTn id="187" dur="500"/>
                                        <p:tgtEl>
                                          <p:spTgt spid="20">
                                            <p:txEl>
                                              <p:pRg st="5" end="5"/>
                                            </p:txEl>
                                          </p:spTgt>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30"/>
                                        </p:tgtEl>
                                        <p:attrNameLst>
                                          <p:attrName>style.visibility</p:attrName>
                                        </p:attrNameLst>
                                      </p:cBhvr>
                                      <p:to>
                                        <p:strVal val="visible"/>
                                      </p:to>
                                    </p:set>
                                    <p:animEffect transition="in" filter="fade">
                                      <p:cBhvr>
                                        <p:cTn id="190" dur="500"/>
                                        <p:tgtEl>
                                          <p:spTgt spid="30"/>
                                        </p:tgtEl>
                                      </p:cBhvr>
                                    </p:animEffect>
                                  </p:childTnLst>
                                </p:cTn>
                              </p:par>
                              <p:par>
                                <p:cTn id="191" presetID="10" presetClass="entr" presetSubtype="0" fill="hold" nodeType="withEffect">
                                  <p:stCondLst>
                                    <p:cond delay="0"/>
                                  </p:stCondLst>
                                  <p:childTnLst>
                                    <p:set>
                                      <p:cBhvr>
                                        <p:cTn id="192" dur="1" fill="hold">
                                          <p:stCondLst>
                                            <p:cond delay="0"/>
                                          </p:stCondLst>
                                        </p:cTn>
                                        <p:tgtEl>
                                          <p:spTgt spid="38"/>
                                        </p:tgtEl>
                                        <p:attrNameLst>
                                          <p:attrName>style.visibility</p:attrName>
                                        </p:attrNameLst>
                                      </p:cBhvr>
                                      <p:to>
                                        <p:strVal val="visible"/>
                                      </p:to>
                                    </p:set>
                                    <p:animEffect transition="in" filter="fade">
                                      <p:cBhvr>
                                        <p:cTn id="193" dur="500"/>
                                        <p:tgtEl>
                                          <p:spTgt spid="38"/>
                                        </p:tgtEl>
                                      </p:cBhvr>
                                    </p:animEffect>
                                  </p:childTnLst>
                                </p:cTn>
                              </p:par>
                            </p:childTnLst>
                          </p:cTn>
                        </p:par>
                      </p:childTnLst>
                    </p:cTn>
                  </p:par>
                  <p:par>
                    <p:cTn id="194" fill="hold">
                      <p:stCondLst>
                        <p:cond delay="indefinite"/>
                      </p:stCondLst>
                      <p:childTnLst>
                        <p:par>
                          <p:cTn id="195" fill="hold">
                            <p:stCondLst>
                              <p:cond delay="0"/>
                            </p:stCondLst>
                            <p:childTnLst>
                              <p:par>
                                <p:cTn id="196" presetID="10" presetClass="entr" presetSubtype="0" fill="hold" nodeType="clickEffect">
                                  <p:stCondLst>
                                    <p:cond delay="0"/>
                                  </p:stCondLst>
                                  <p:childTnLst>
                                    <p:set>
                                      <p:cBhvr>
                                        <p:cTn id="197" dur="1" fill="hold">
                                          <p:stCondLst>
                                            <p:cond delay="0"/>
                                          </p:stCondLst>
                                        </p:cTn>
                                        <p:tgtEl>
                                          <p:spTgt spid="20">
                                            <p:txEl>
                                              <p:pRg st="6" end="6"/>
                                            </p:txEl>
                                          </p:spTgt>
                                        </p:tgtEl>
                                        <p:attrNameLst>
                                          <p:attrName>style.visibility</p:attrName>
                                        </p:attrNameLst>
                                      </p:cBhvr>
                                      <p:to>
                                        <p:strVal val="visible"/>
                                      </p:to>
                                    </p:set>
                                    <p:animEffect transition="in" filter="fade">
                                      <p:cBhvr>
                                        <p:cTn id="198" dur="500"/>
                                        <p:tgtEl>
                                          <p:spTgt spid="20">
                                            <p:txEl>
                                              <p:pRg st="6" end="6"/>
                                            </p:txEl>
                                          </p:spTgt>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20">
                                            <p:txEl>
                                              <p:pRg st="7" end="7"/>
                                            </p:txEl>
                                          </p:spTgt>
                                        </p:tgtEl>
                                        <p:attrNameLst>
                                          <p:attrName>style.visibility</p:attrName>
                                        </p:attrNameLst>
                                      </p:cBhvr>
                                      <p:to>
                                        <p:strVal val="visible"/>
                                      </p:to>
                                    </p:set>
                                    <p:animEffect transition="in" filter="fade">
                                      <p:cBhvr>
                                        <p:cTn id="203" dur="500"/>
                                        <p:tgtEl>
                                          <p:spTgt spid="20">
                                            <p:txEl>
                                              <p:pRg st="7" end="7"/>
                                            </p:txEl>
                                          </p:spTgt>
                                        </p:tgtEl>
                                      </p:cBhvr>
                                    </p:animEffect>
                                  </p:childTnLst>
                                </p:cTn>
                              </p:par>
                            </p:childTnLst>
                          </p:cTn>
                        </p:par>
                        <p:par>
                          <p:cTn id="204" fill="hold">
                            <p:stCondLst>
                              <p:cond delay="500"/>
                            </p:stCondLst>
                            <p:childTnLst>
                              <p:par>
                                <p:cTn id="205" presetID="10" presetClass="entr" presetSubtype="0" fill="hold" grpId="0" nodeType="afterEffect">
                                  <p:stCondLst>
                                    <p:cond delay="0"/>
                                  </p:stCondLst>
                                  <p:childTnLst>
                                    <p:set>
                                      <p:cBhvr>
                                        <p:cTn id="206" dur="1" fill="hold">
                                          <p:stCondLst>
                                            <p:cond delay="0"/>
                                          </p:stCondLst>
                                        </p:cTn>
                                        <p:tgtEl>
                                          <p:spTgt spid="36"/>
                                        </p:tgtEl>
                                        <p:attrNameLst>
                                          <p:attrName>style.visibility</p:attrName>
                                        </p:attrNameLst>
                                      </p:cBhvr>
                                      <p:to>
                                        <p:strVal val="visible"/>
                                      </p:to>
                                    </p:set>
                                    <p:animEffect transition="in" filter="fade">
                                      <p:cBhvr>
                                        <p:cTn id="207" dur="500"/>
                                        <p:tgtEl>
                                          <p:spTgt spid="36"/>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33"/>
                                        </p:tgtEl>
                                        <p:attrNameLst>
                                          <p:attrName>style.visibility</p:attrName>
                                        </p:attrNameLst>
                                      </p:cBhvr>
                                      <p:to>
                                        <p:strVal val="visible"/>
                                      </p:to>
                                    </p:set>
                                    <p:animEffect transition="in" filter="fade">
                                      <p:cBhvr>
                                        <p:cTn id="210" dur="500"/>
                                        <p:tgtEl>
                                          <p:spTgt spid="33"/>
                                        </p:tgtEl>
                                      </p:cBhvr>
                                    </p:animEffect>
                                  </p:childTnLst>
                                </p:cTn>
                              </p:par>
                              <p:par>
                                <p:cTn id="211" presetID="10" presetClass="exit" presetSubtype="0" fill="hold" grpId="1" nodeType="withEffect">
                                  <p:stCondLst>
                                    <p:cond delay="0"/>
                                  </p:stCondLst>
                                  <p:childTnLst>
                                    <p:animEffect transition="out" filter="fade">
                                      <p:cBhvr>
                                        <p:cTn id="212" dur="500"/>
                                        <p:tgtEl>
                                          <p:spTgt spid="30"/>
                                        </p:tgtEl>
                                      </p:cBhvr>
                                    </p:animEffect>
                                    <p:set>
                                      <p:cBhvr>
                                        <p:cTn id="213"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3" grpId="2" animBg="1"/>
      <p:bldP spid="3" grpId="3" animBg="1"/>
      <p:bldP spid="9" grpId="0" animBg="1"/>
      <p:bldP spid="9" grpId="1" animBg="1"/>
      <p:bldP spid="9" grpId="2" animBg="1"/>
      <p:bldP spid="9" grpId="3" animBg="1"/>
      <p:bldP spid="10" grpId="0" animBg="1"/>
      <p:bldP spid="10" grpId="1" animBg="1"/>
      <p:bldP spid="10" grpId="2" animBg="1"/>
      <p:bldP spid="10" grpId="3" animBg="1"/>
      <p:bldP spid="12" grpId="0" animBg="1"/>
      <p:bldP spid="12" grpId="1" animBg="1"/>
      <p:bldP spid="12" grpId="2" animBg="1"/>
      <p:bldP spid="12" grpId="3" animBg="1"/>
      <p:bldP spid="13" grpId="0" animBg="1"/>
      <p:bldP spid="13" grpId="1" animBg="1"/>
      <p:bldP spid="13" grpId="2" animBg="1"/>
      <p:bldP spid="13" grpId="3" animBg="1"/>
      <p:bldP spid="14" grpId="0" animBg="1"/>
      <p:bldP spid="14" grpId="1" animBg="1"/>
      <p:bldP spid="14" grpId="2" animBg="1"/>
      <p:bldP spid="14" grpId="3" animBg="1"/>
      <p:bldP spid="15" grpId="0" animBg="1"/>
      <p:bldP spid="15" grpId="1" animBg="1"/>
      <p:bldP spid="15" grpId="2" animBg="1"/>
      <p:bldP spid="15" grpId="3" animBg="1"/>
      <p:bldP spid="16" grpId="0" animBg="1"/>
      <p:bldP spid="16" grpId="1" animBg="1"/>
      <p:bldP spid="16" grpId="2" animBg="1"/>
      <p:bldP spid="16" grpId="3" animBg="1"/>
      <p:bldP spid="17" grpId="0" animBg="1"/>
      <p:bldP spid="17" grpId="1" animBg="1"/>
      <p:bldP spid="17" grpId="2" animBg="1"/>
      <p:bldP spid="17" grpId="3" animBg="1"/>
      <p:bldP spid="18" grpId="0" animBg="1"/>
      <p:bldP spid="18" grpId="1" animBg="1"/>
      <p:bldP spid="21" grpId="0" animBg="1"/>
      <p:bldP spid="21" grpId="1" animBg="1"/>
      <p:bldP spid="23" grpId="0" animBg="1"/>
      <p:bldP spid="23" grpId="1" animBg="1"/>
      <p:bldP spid="36" grpId="0" animBg="1"/>
      <p:bldP spid="33" grpId="0" animBg="1"/>
      <p:bldP spid="30" grpId="0" animBg="1"/>
      <p:bldP spid="3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7C1929-45F2-420E-B27D-41A836257F3E}"/>
              </a:ext>
            </a:extLst>
          </p:cNvPr>
          <p:cNvSpPr txBox="1"/>
          <p:nvPr/>
        </p:nvSpPr>
        <p:spPr>
          <a:xfrm>
            <a:off x="4644627" y="0"/>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Eventually </a:t>
            </a:r>
          </a:p>
        </p:txBody>
      </p:sp>
      <p:sp>
        <p:nvSpPr>
          <p:cNvPr id="6" name="TextBox 5">
            <a:extLst>
              <a:ext uri="{FF2B5EF4-FFF2-40B4-BE49-F238E27FC236}">
                <a16:creationId xmlns:a16="http://schemas.microsoft.com/office/drawing/2014/main" id="{446ED98B-A521-42E9-A28B-2405380BE5AD}"/>
              </a:ext>
            </a:extLst>
          </p:cNvPr>
          <p:cNvSpPr txBox="1"/>
          <p:nvPr/>
        </p:nvSpPr>
        <p:spPr>
          <a:xfrm>
            <a:off x="4338672" y="2979615"/>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endParaRPr lang="en-US" sz="4400" b="1" dirty="0">
              <a:latin typeface="+mj-lt"/>
              <a:ea typeface="+mj-ea"/>
              <a:cs typeface="+mj-cs"/>
            </a:endParaRPr>
          </a:p>
        </p:txBody>
      </p:sp>
      <p:pic>
        <p:nvPicPr>
          <p:cNvPr id="2" name="Picture 1">
            <a:extLst>
              <a:ext uri="{FF2B5EF4-FFF2-40B4-BE49-F238E27FC236}">
                <a16:creationId xmlns:a16="http://schemas.microsoft.com/office/drawing/2014/main" id="{3398158F-DBBF-4AFB-AD1F-F8759B33E421}"/>
              </a:ext>
            </a:extLst>
          </p:cNvPr>
          <p:cNvPicPr>
            <a:picLocks noChangeAspect="1"/>
          </p:cNvPicPr>
          <p:nvPr/>
        </p:nvPicPr>
        <p:blipFill>
          <a:blip r:embed="rId3"/>
          <a:stretch>
            <a:fillRect/>
          </a:stretch>
        </p:blipFill>
        <p:spPr>
          <a:xfrm>
            <a:off x="1871491" y="1201765"/>
            <a:ext cx="8449017" cy="5096404"/>
          </a:xfrm>
          <a:prstGeom prst="rect">
            <a:avLst/>
          </a:prstGeom>
        </p:spPr>
      </p:pic>
    </p:spTree>
    <p:extLst>
      <p:ext uri="{BB962C8B-B14F-4D97-AF65-F5344CB8AC3E}">
        <p14:creationId xmlns:p14="http://schemas.microsoft.com/office/powerpoint/2010/main" val="246290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8A224E-F6B8-4331-880F-D707821AA5F6}"/>
              </a:ext>
            </a:extLst>
          </p:cNvPr>
          <p:cNvSpPr/>
          <p:nvPr/>
        </p:nvSpPr>
        <p:spPr>
          <a:xfrm>
            <a:off x="525194" y="439615"/>
            <a:ext cx="11141612" cy="5978770"/>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2000" dirty="0">
              <a:solidFill>
                <a:schemeClr val="tx1"/>
              </a:solidFill>
            </a:endParaRPr>
          </a:p>
        </p:txBody>
      </p:sp>
      <p:sp>
        <p:nvSpPr>
          <p:cNvPr id="5" name="TextBox 4">
            <a:extLst>
              <a:ext uri="{FF2B5EF4-FFF2-40B4-BE49-F238E27FC236}">
                <a16:creationId xmlns:a16="http://schemas.microsoft.com/office/drawing/2014/main" id="{787C1929-45F2-420E-B27D-41A836257F3E}"/>
              </a:ext>
            </a:extLst>
          </p:cNvPr>
          <p:cNvSpPr txBox="1"/>
          <p:nvPr/>
        </p:nvSpPr>
        <p:spPr>
          <a:xfrm>
            <a:off x="4369515" y="2616758"/>
            <a:ext cx="5314536" cy="1325563"/>
          </a:xfrm>
          <a:prstGeom prst="rect">
            <a:avLst/>
          </a:prstGeom>
        </p:spPr>
        <p:txBody>
          <a:bodyPr vert="horz" lIns="91440" tIns="45720" rIns="91440" bIns="45720" rtlCol="0" anchor="ctr">
            <a:normAutofit lnSpcReduction="10000"/>
          </a:bodyPr>
          <a:lstStyle/>
          <a:p>
            <a:pPr>
              <a:lnSpc>
                <a:spcPct val="90000"/>
              </a:lnSpc>
              <a:spcBef>
                <a:spcPct val="0"/>
              </a:spcBef>
              <a:spcAft>
                <a:spcPts val="600"/>
              </a:spcAft>
            </a:pPr>
            <a:r>
              <a:rPr lang="en-US" sz="9600" b="1" dirty="0">
                <a:latin typeface="+mj-lt"/>
                <a:ea typeface="+mj-ea"/>
                <a:cs typeface="+mj-cs"/>
              </a:rPr>
              <a:t>Demo</a:t>
            </a:r>
          </a:p>
        </p:txBody>
      </p:sp>
    </p:spTree>
    <p:extLst>
      <p:ext uri="{BB962C8B-B14F-4D97-AF65-F5344CB8AC3E}">
        <p14:creationId xmlns:p14="http://schemas.microsoft.com/office/powerpoint/2010/main" val="51098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A54A56-7019-468A-8D68-8697BD9B7B89}"/>
              </a:ext>
            </a:extLst>
          </p:cNvPr>
          <p:cNvSpPr/>
          <p:nvPr/>
        </p:nvSpPr>
        <p:spPr>
          <a:xfrm>
            <a:off x="525194" y="300204"/>
            <a:ext cx="11141612" cy="5978770"/>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2000" dirty="0">
              <a:solidFill>
                <a:schemeClr val="tx1"/>
              </a:solidFill>
            </a:endParaRPr>
          </a:p>
        </p:txBody>
      </p:sp>
      <p:sp>
        <p:nvSpPr>
          <p:cNvPr id="4" name="TextBox 3">
            <a:extLst>
              <a:ext uri="{FF2B5EF4-FFF2-40B4-BE49-F238E27FC236}">
                <a16:creationId xmlns:a16="http://schemas.microsoft.com/office/drawing/2014/main" id="{72D82277-BB56-4FEC-A0F6-84BBE6B0E4A9}"/>
              </a:ext>
            </a:extLst>
          </p:cNvPr>
          <p:cNvSpPr txBox="1"/>
          <p:nvPr/>
        </p:nvSpPr>
        <p:spPr>
          <a:xfrm>
            <a:off x="2443383" y="447290"/>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Challenges </a:t>
            </a:r>
          </a:p>
        </p:txBody>
      </p:sp>
      <p:sp>
        <p:nvSpPr>
          <p:cNvPr id="7" name="TextBox 6">
            <a:extLst>
              <a:ext uri="{FF2B5EF4-FFF2-40B4-BE49-F238E27FC236}">
                <a16:creationId xmlns:a16="http://schemas.microsoft.com/office/drawing/2014/main" id="{105B09CC-0F1F-435D-89C7-22DD98B4C677}"/>
              </a:ext>
            </a:extLst>
          </p:cNvPr>
          <p:cNvSpPr txBox="1"/>
          <p:nvPr/>
        </p:nvSpPr>
        <p:spPr>
          <a:xfrm>
            <a:off x="943112" y="1521373"/>
            <a:ext cx="5528596" cy="3974551"/>
          </a:xfrm>
          <a:prstGeom prst="rect">
            <a:avLst/>
          </a:prstGeom>
        </p:spPr>
        <p:txBody>
          <a:bodyPr vert="horz" lIns="91440" tIns="45720" rIns="91440" bIns="45720" rtlCol="0" anchor="t">
            <a:normAutofit/>
          </a:bodyPr>
          <a:lstStyle/>
          <a:p>
            <a:pPr marL="57150">
              <a:lnSpc>
                <a:spcPct val="90000"/>
              </a:lnSpc>
            </a:pPr>
            <a:endParaRPr lang="en-US" sz="2000" dirty="0"/>
          </a:p>
          <a:p>
            <a:pPr marL="285750" indent="-228600">
              <a:lnSpc>
                <a:spcPct val="90000"/>
              </a:lnSpc>
              <a:buFont typeface="Arial" panose="020B0604020202020204" pitchFamily="34" charset="0"/>
              <a:buChar char="•"/>
            </a:pPr>
            <a:r>
              <a:rPr lang="en-US" sz="2000" dirty="0"/>
              <a:t>Sending two different flows between the switches- the congested flow and the user flow.</a:t>
            </a:r>
          </a:p>
          <a:p>
            <a:pPr marL="57150">
              <a:lnSpc>
                <a:spcPct val="90000"/>
              </a:lnSpc>
            </a:pPr>
            <a:endParaRPr lang="en-US" sz="2000" dirty="0"/>
          </a:p>
          <a:p>
            <a:pPr marL="285750" indent="-228600">
              <a:lnSpc>
                <a:spcPct val="90000"/>
              </a:lnSpc>
              <a:buFont typeface="Arial" panose="020B0604020202020204" pitchFamily="34" charset="0"/>
              <a:buChar char="•"/>
            </a:pPr>
            <a:r>
              <a:rPr lang="en-US" sz="2000" dirty="0"/>
              <a:t>Dynamically updating the p4 tables</a:t>
            </a:r>
          </a:p>
          <a:p>
            <a:pPr marL="57150">
              <a:lnSpc>
                <a:spcPct val="90000"/>
              </a:lnSpc>
            </a:pPr>
            <a:endParaRPr lang="en-US" sz="2000" dirty="0"/>
          </a:p>
          <a:p>
            <a:pPr marL="285750" indent="-228600">
              <a:lnSpc>
                <a:spcPct val="90000"/>
              </a:lnSpc>
              <a:buFont typeface="Arial" panose="020B0604020202020204" pitchFamily="34" charset="0"/>
              <a:buChar char="•"/>
            </a:pPr>
            <a:r>
              <a:rPr lang="en-US" sz="2000" dirty="0"/>
              <a:t>Working with a new programming language that is still developing (not fully documented)</a:t>
            </a:r>
          </a:p>
          <a:p>
            <a:pPr marL="285750" indent="-228600">
              <a:lnSpc>
                <a:spcPct val="90000"/>
              </a:lnSpc>
              <a:buFont typeface="Arial" panose="020B0604020202020204" pitchFamily="34" charset="0"/>
              <a:buChar char="•"/>
            </a:pPr>
            <a:endParaRPr lang="en-US" sz="2000" dirty="0"/>
          </a:p>
          <a:p>
            <a:pPr marL="285750" indent="-228600">
              <a:lnSpc>
                <a:spcPct val="90000"/>
              </a:lnSpc>
              <a:buFont typeface="Arial" panose="020B0604020202020204" pitchFamily="34" charset="0"/>
              <a:buChar char="•"/>
            </a:pPr>
            <a:r>
              <a:rPr lang="en-US" sz="2000" dirty="0"/>
              <a:t>Unexpected changes of set-up</a:t>
            </a:r>
          </a:p>
          <a:p>
            <a:pPr indent="-228600">
              <a:lnSpc>
                <a:spcPct val="90000"/>
              </a:lnSpc>
              <a:buFont typeface="Arial" panose="020B0604020202020204" pitchFamily="34" charset="0"/>
              <a:buChar char="•"/>
            </a:pPr>
            <a:endParaRPr lang="he-IL" dirty="0"/>
          </a:p>
          <a:p>
            <a:pPr indent="-228600">
              <a:lnSpc>
                <a:spcPct val="90000"/>
              </a:lnSpc>
              <a:buFont typeface="Arial" panose="020B0604020202020204" pitchFamily="34" charset="0"/>
              <a:buChar char="•"/>
            </a:pPr>
            <a:r>
              <a:rPr lang="en-US" dirty="0"/>
              <a:t>Layer 2 configuration on ONYX Switch </a:t>
            </a:r>
          </a:p>
          <a:p>
            <a:pPr indent="-228600">
              <a:lnSpc>
                <a:spcPct val="90000"/>
              </a:lnSpc>
              <a:buFont typeface="Arial" panose="020B0604020202020204" pitchFamily="34" charset="0"/>
              <a:buChar char="•"/>
            </a:pPr>
            <a:endParaRPr lang="en-US" dirty="0"/>
          </a:p>
          <a:p>
            <a:pPr indent="-228600">
              <a:lnSpc>
                <a:spcPct val="90000"/>
              </a:lnSpc>
              <a:buFont typeface="Arial" panose="020B0604020202020204" pitchFamily="34" charset="0"/>
              <a:buChar char="•"/>
            </a:pPr>
            <a:r>
              <a:rPr lang="en-US" dirty="0"/>
              <a:t>Docker usage and adaption to the environment </a:t>
            </a:r>
          </a:p>
          <a:p>
            <a:pPr indent="-228600">
              <a:lnSpc>
                <a:spcPct val="90000"/>
              </a:lnSpc>
              <a:buFont typeface="Arial" panose="020B0604020202020204" pitchFamily="34" charset="0"/>
              <a:buChar char="•"/>
            </a:pPr>
            <a:endParaRPr lang="en-US" dirty="0"/>
          </a:p>
          <a:p>
            <a:pPr indent="-228600">
              <a:lnSpc>
                <a:spcPct val="90000"/>
              </a:lnSpc>
              <a:buFont typeface="Arial" panose="020B0604020202020204" pitchFamily="34" charset="0"/>
              <a:buChar char="•"/>
            </a:pPr>
            <a:endParaRPr lang="en-US" dirty="0"/>
          </a:p>
          <a:p>
            <a:pPr indent="-228600">
              <a:lnSpc>
                <a:spcPct val="90000"/>
              </a:lnSpc>
              <a:buFont typeface="Arial" panose="020B0604020202020204" pitchFamily="34" charset="0"/>
              <a:buChar char="•"/>
            </a:pPr>
            <a:endParaRPr lang="en-US" dirty="0"/>
          </a:p>
          <a:p>
            <a:pPr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16" name="Freeform: Shape 1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4" descr="Want to Engage Your Members? Connect with Their Inner Superhero.">
            <a:extLst>
              <a:ext uri="{FF2B5EF4-FFF2-40B4-BE49-F238E27FC236}">
                <a16:creationId xmlns:a16="http://schemas.microsoft.com/office/drawing/2014/main" id="{A2C14834-EF15-4903-8614-1E7238559A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766" b="-2"/>
          <a:stretch/>
        </p:blipFill>
        <p:spPr bwMode="auto">
          <a:xfrm>
            <a:off x="6757259" y="69743"/>
            <a:ext cx="5323669" cy="564031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704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8A224E-F6B8-4331-880F-D707821AA5F6}"/>
              </a:ext>
            </a:extLst>
          </p:cNvPr>
          <p:cNvSpPr/>
          <p:nvPr/>
        </p:nvSpPr>
        <p:spPr>
          <a:xfrm>
            <a:off x="525194" y="439615"/>
            <a:ext cx="11141612" cy="5978770"/>
          </a:xfrm>
          <a:prstGeom prst="rect">
            <a:avLst/>
          </a:prstGeom>
          <a:solidFill>
            <a:schemeClr val="bg1"/>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2000" dirty="0">
              <a:solidFill>
                <a:schemeClr val="tx1"/>
              </a:solidFill>
            </a:endParaRPr>
          </a:p>
        </p:txBody>
      </p:sp>
      <p:sp>
        <p:nvSpPr>
          <p:cNvPr id="5" name="TextBox 4">
            <a:extLst>
              <a:ext uri="{FF2B5EF4-FFF2-40B4-BE49-F238E27FC236}">
                <a16:creationId xmlns:a16="http://schemas.microsoft.com/office/drawing/2014/main" id="{787C1929-45F2-420E-B27D-41A836257F3E}"/>
              </a:ext>
            </a:extLst>
          </p:cNvPr>
          <p:cNvSpPr txBox="1"/>
          <p:nvPr/>
        </p:nvSpPr>
        <p:spPr>
          <a:xfrm>
            <a:off x="4039102" y="439615"/>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Acquired knowledge </a:t>
            </a:r>
          </a:p>
        </p:txBody>
      </p:sp>
      <p:pic>
        <p:nvPicPr>
          <p:cNvPr id="6" name="Picture 5">
            <a:extLst>
              <a:ext uri="{FF2B5EF4-FFF2-40B4-BE49-F238E27FC236}">
                <a16:creationId xmlns:a16="http://schemas.microsoft.com/office/drawing/2014/main" id="{23C3A100-60B7-42C5-B5B8-FE7C2EF0C5D8}"/>
              </a:ext>
            </a:extLst>
          </p:cNvPr>
          <p:cNvPicPr/>
          <p:nvPr/>
        </p:nvPicPr>
        <p:blipFill>
          <a:blip r:embed="rId3">
            <a:extLst>
              <a:ext uri="{28A0092B-C50C-407E-A947-70E740481C1C}">
                <a14:useLocalDpi xmlns:a14="http://schemas.microsoft.com/office/drawing/2010/main" val="0"/>
              </a:ext>
            </a:extLst>
          </a:blip>
          <a:stretch>
            <a:fillRect/>
          </a:stretch>
        </p:blipFill>
        <p:spPr>
          <a:xfrm>
            <a:off x="1283724" y="4220975"/>
            <a:ext cx="1451535" cy="1126094"/>
          </a:xfrm>
          <a:prstGeom prst="rect">
            <a:avLst/>
          </a:prstGeom>
        </p:spPr>
      </p:pic>
      <p:pic>
        <p:nvPicPr>
          <p:cNvPr id="7" name="Picture 6">
            <a:extLst>
              <a:ext uri="{FF2B5EF4-FFF2-40B4-BE49-F238E27FC236}">
                <a16:creationId xmlns:a16="http://schemas.microsoft.com/office/drawing/2014/main" id="{511D9D62-C7E3-4D90-8400-435B721A6DB0}"/>
              </a:ext>
            </a:extLst>
          </p:cNvPr>
          <p:cNvPicPr/>
          <p:nvPr/>
        </p:nvPicPr>
        <p:blipFill>
          <a:blip r:embed="rId4">
            <a:extLst>
              <a:ext uri="{28A0092B-C50C-407E-A947-70E740481C1C}">
                <a14:useLocalDpi xmlns:a14="http://schemas.microsoft.com/office/drawing/2010/main" val="0"/>
              </a:ext>
            </a:extLst>
          </a:blip>
          <a:stretch>
            <a:fillRect/>
          </a:stretch>
        </p:blipFill>
        <p:spPr>
          <a:xfrm>
            <a:off x="1363819" y="1874074"/>
            <a:ext cx="1111594" cy="1126093"/>
          </a:xfrm>
          <a:prstGeom prst="rect">
            <a:avLst/>
          </a:prstGeom>
        </p:spPr>
      </p:pic>
      <p:pic>
        <p:nvPicPr>
          <p:cNvPr id="8" name="Picture 7">
            <a:extLst>
              <a:ext uri="{FF2B5EF4-FFF2-40B4-BE49-F238E27FC236}">
                <a16:creationId xmlns:a16="http://schemas.microsoft.com/office/drawing/2014/main" id="{26106A30-7F72-44DE-8E75-769C614F7FDD}"/>
              </a:ext>
            </a:extLst>
          </p:cNvPr>
          <p:cNvPicPr/>
          <p:nvPr/>
        </p:nvPicPr>
        <p:blipFill>
          <a:blip r:embed="rId5">
            <a:extLst>
              <a:ext uri="{28A0092B-C50C-407E-A947-70E740481C1C}">
                <a14:useLocalDpi xmlns:a14="http://schemas.microsoft.com/office/drawing/2010/main" val="0"/>
              </a:ext>
            </a:extLst>
          </a:blip>
          <a:stretch>
            <a:fillRect/>
          </a:stretch>
        </p:blipFill>
        <p:spPr>
          <a:xfrm>
            <a:off x="9679499" y="2103437"/>
            <a:ext cx="1171301" cy="1325563"/>
          </a:xfrm>
          <a:prstGeom prst="rect">
            <a:avLst/>
          </a:prstGeom>
        </p:spPr>
      </p:pic>
      <p:pic>
        <p:nvPicPr>
          <p:cNvPr id="9" name="Picture 8">
            <a:extLst>
              <a:ext uri="{FF2B5EF4-FFF2-40B4-BE49-F238E27FC236}">
                <a16:creationId xmlns:a16="http://schemas.microsoft.com/office/drawing/2014/main" id="{ACC61B1F-9755-412F-B833-A53F79632608}"/>
              </a:ext>
            </a:extLst>
          </p:cNvPr>
          <p:cNvPicPr/>
          <p:nvPr/>
        </p:nvPicPr>
        <p:blipFill>
          <a:blip r:embed="rId6">
            <a:extLst>
              <a:ext uri="{28A0092B-C50C-407E-A947-70E740481C1C}">
                <a14:useLocalDpi xmlns:a14="http://schemas.microsoft.com/office/drawing/2010/main" val="0"/>
              </a:ext>
            </a:extLst>
          </a:blip>
          <a:stretch>
            <a:fillRect/>
          </a:stretch>
        </p:blipFill>
        <p:spPr>
          <a:xfrm>
            <a:off x="6343220" y="1791494"/>
            <a:ext cx="1701177" cy="1533525"/>
          </a:xfrm>
          <a:prstGeom prst="rect">
            <a:avLst/>
          </a:prstGeom>
        </p:spPr>
      </p:pic>
      <p:pic>
        <p:nvPicPr>
          <p:cNvPr id="10" name="Picture 9" descr="Mellanox MSN3700-CS2FO Spectrum-2 Based 100GbE 1U Open Ethernet ...">
            <a:extLst>
              <a:ext uri="{FF2B5EF4-FFF2-40B4-BE49-F238E27FC236}">
                <a16:creationId xmlns:a16="http://schemas.microsoft.com/office/drawing/2014/main" id="{2EAE3204-94AF-4209-B1A9-CBFB80437610}"/>
              </a:ext>
            </a:extLst>
          </p:cNvPr>
          <p:cNvPicPr/>
          <p:nvPr/>
        </p:nvPicPr>
        <p:blipFill rotWithShape="1">
          <a:blip r:embed="rId7">
            <a:extLst>
              <a:ext uri="{28A0092B-C50C-407E-A947-70E740481C1C}">
                <a14:useLocalDpi xmlns:a14="http://schemas.microsoft.com/office/drawing/2010/main" val="0"/>
              </a:ext>
            </a:extLst>
          </a:blip>
          <a:srcRect t="33866" b="47444"/>
          <a:stretch/>
        </p:blipFill>
        <p:spPr bwMode="auto">
          <a:xfrm>
            <a:off x="4337673" y="5092823"/>
            <a:ext cx="2645410" cy="495300"/>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C454755C-154C-4CC3-B204-04A8928FD19F}"/>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8113664" y="4064370"/>
            <a:ext cx="1451535" cy="1276103"/>
          </a:xfrm>
          <a:prstGeom prst="rect">
            <a:avLst/>
          </a:prstGeom>
          <a:noFill/>
          <a:ln>
            <a:noFill/>
          </a:ln>
        </p:spPr>
      </p:pic>
      <p:pic>
        <p:nvPicPr>
          <p:cNvPr id="1026" name="Picture 2" descr="VMware Backup &amp; Recovery Solution | Cohesity">
            <a:extLst>
              <a:ext uri="{FF2B5EF4-FFF2-40B4-BE49-F238E27FC236}">
                <a16:creationId xmlns:a16="http://schemas.microsoft.com/office/drawing/2014/main" id="{8AEFE69B-B43E-4087-82D2-7E49809E6A4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3788" y="2960839"/>
            <a:ext cx="1855790" cy="132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6607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A54A56-7019-468A-8D68-8697BD9B7B89}"/>
              </a:ext>
            </a:extLst>
          </p:cNvPr>
          <p:cNvSpPr/>
          <p:nvPr/>
        </p:nvSpPr>
        <p:spPr>
          <a:xfrm>
            <a:off x="525194" y="300204"/>
            <a:ext cx="11141612" cy="5978770"/>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2000" dirty="0">
              <a:solidFill>
                <a:schemeClr val="tx1"/>
              </a:solidFill>
            </a:endParaRPr>
          </a:p>
        </p:txBody>
      </p:sp>
      <p:sp>
        <p:nvSpPr>
          <p:cNvPr id="16" name="Freeform: Shape 1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4" descr="Where are the women in technology? - 1E Blogs, News &amp; Insights">
            <a:extLst>
              <a:ext uri="{FF2B5EF4-FFF2-40B4-BE49-F238E27FC236}">
                <a16:creationId xmlns:a16="http://schemas.microsoft.com/office/drawing/2014/main" id="{DBE67A21-4383-4BDE-9A55-CC4EA91F8D13}"/>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12833" r="19095" b="3"/>
          <a:stretch/>
        </p:blipFill>
        <p:spPr bwMode="auto">
          <a:xfrm>
            <a:off x="6674973" y="-288869"/>
            <a:ext cx="5609220" cy="584027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E4BDB33-4A3E-497B-A8A2-58FD81A5EC61}"/>
              </a:ext>
            </a:extLst>
          </p:cNvPr>
          <p:cNvSpPr txBox="1"/>
          <p:nvPr/>
        </p:nvSpPr>
        <p:spPr>
          <a:xfrm>
            <a:off x="1229847" y="1521374"/>
            <a:ext cx="9392711" cy="3815252"/>
          </a:xfrm>
          <a:prstGeom prst="rect">
            <a:avLst/>
          </a:prstGeom>
        </p:spPr>
        <p:txBody>
          <a:bodyPr vert="horz" lIns="91440" tIns="45720" rIns="91440" bIns="45720" rtlCol="0" anchor="t">
            <a:normAutofit/>
          </a:bodyPr>
          <a:lstStyle/>
          <a:p>
            <a:pPr marL="57150">
              <a:lnSpc>
                <a:spcPct val="90000"/>
              </a:lnSpc>
            </a:pPr>
            <a:endParaRPr lang="en-US" sz="2000" dirty="0"/>
          </a:p>
          <a:p>
            <a:pPr marL="57150">
              <a:lnSpc>
                <a:spcPct val="90000"/>
              </a:lnSpc>
            </a:pPr>
            <a:endParaRPr lang="en-US" sz="2000" dirty="0"/>
          </a:p>
          <a:p>
            <a:pPr marL="285750" indent="-228600">
              <a:lnSpc>
                <a:spcPct val="90000"/>
              </a:lnSpc>
              <a:buFont typeface="Arial" panose="020B0604020202020204" pitchFamily="34" charset="0"/>
              <a:buChar char="•"/>
            </a:pPr>
            <a:r>
              <a:rPr lang="en-US" sz="2000" dirty="0"/>
              <a:t>Improve the project to work on a larger,</a:t>
            </a:r>
            <a:endParaRPr lang="he-IL" sz="2000" dirty="0"/>
          </a:p>
          <a:p>
            <a:pPr marL="57150">
              <a:lnSpc>
                <a:spcPct val="90000"/>
              </a:lnSpc>
            </a:pPr>
            <a:r>
              <a:rPr lang="he-IL" sz="2000" dirty="0"/>
              <a:t>    </a:t>
            </a:r>
            <a:r>
              <a:rPr lang="en-US" sz="2000" dirty="0"/>
              <a:t> more sophisticated set up </a:t>
            </a:r>
          </a:p>
          <a:p>
            <a:pPr marL="57150">
              <a:lnSpc>
                <a:spcPct val="90000"/>
              </a:lnSpc>
            </a:pPr>
            <a:endParaRPr lang="en-US" sz="2000" dirty="0"/>
          </a:p>
          <a:p>
            <a:pPr marL="285750" indent="-228600">
              <a:lnSpc>
                <a:spcPct val="90000"/>
              </a:lnSpc>
              <a:buFont typeface="Arial" panose="020B0604020202020204" pitchFamily="34" charset="0"/>
              <a:buChar char="•"/>
            </a:pPr>
            <a:r>
              <a:rPr lang="en-US" sz="2000" dirty="0"/>
              <a:t>Make the application self-triggered</a:t>
            </a:r>
            <a:endParaRPr lang="he-IL" sz="2000" dirty="0"/>
          </a:p>
          <a:p>
            <a:pPr marL="57150">
              <a:lnSpc>
                <a:spcPct val="90000"/>
              </a:lnSpc>
            </a:pPr>
            <a:endParaRPr lang="he-IL" sz="2000" dirty="0"/>
          </a:p>
          <a:p>
            <a:pPr marL="285750" indent="-228600">
              <a:lnSpc>
                <a:spcPct val="90000"/>
              </a:lnSpc>
              <a:buFont typeface="Arial" panose="020B0604020202020204" pitchFamily="34" charset="0"/>
              <a:buChar char="•"/>
            </a:pPr>
            <a:r>
              <a:rPr lang="en-US" sz="2000" dirty="0"/>
              <a:t>Add a dynamic control over the </a:t>
            </a:r>
            <a:endParaRPr lang="he-IL" sz="2000" dirty="0"/>
          </a:p>
          <a:p>
            <a:pPr marL="57150">
              <a:lnSpc>
                <a:spcPct val="90000"/>
              </a:lnSpc>
            </a:pPr>
            <a:r>
              <a:rPr lang="en-US" sz="2000" dirty="0"/>
              <a:t>   congestion’s threshold </a:t>
            </a:r>
          </a:p>
          <a:p>
            <a:pPr marL="57150">
              <a:lnSpc>
                <a:spcPct val="90000"/>
              </a:lnSpc>
            </a:pPr>
            <a:endParaRPr lang="en-US" sz="2000" dirty="0"/>
          </a:p>
          <a:p>
            <a:pPr marL="285750" indent="-228600">
              <a:lnSpc>
                <a:spcPct val="90000"/>
              </a:lnSpc>
              <a:buFont typeface="Arial" panose="020B0604020202020204" pitchFamily="34" charset="0"/>
              <a:buChar char="•"/>
            </a:pPr>
            <a:endParaRPr lang="en-US" sz="2000" dirty="0"/>
          </a:p>
          <a:p>
            <a:pPr marL="57150">
              <a:lnSpc>
                <a:spcPct val="90000"/>
              </a:lnSpc>
            </a:pPr>
            <a:endParaRPr lang="en-US" sz="2000" dirty="0"/>
          </a:p>
          <a:p>
            <a:pPr marL="285750" indent="-228600">
              <a:lnSpc>
                <a:spcPct val="90000"/>
              </a:lnSpc>
              <a:buFont typeface="Arial" panose="020B0604020202020204" pitchFamily="34" charset="0"/>
              <a:buChar char="•"/>
            </a:pPr>
            <a:endParaRPr lang="en-US" sz="2000" dirty="0"/>
          </a:p>
          <a:p>
            <a:pPr marL="285750" indent="-228600">
              <a:lnSpc>
                <a:spcPct val="90000"/>
              </a:lnSpc>
              <a:buFont typeface="Arial" panose="020B0604020202020204" pitchFamily="34" charset="0"/>
              <a:buChar char="•"/>
            </a:pPr>
            <a:endParaRPr lang="en-US" sz="2000" dirty="0"/>
          </a:p>
          <a:p>
            <a:pPr marL="285750" indent="-228600">
              <a:lnSpc>
                <a:spcPct val="90000"/>
              </a:lnSpc>
              <a:buFont typeface="Arial" panose="020B0604020202020204" pitchFamily="34" charset="0"/>
              <a:buChar char="•"/>
            </a:pPr>
            <a:endParaRPr lang="en-US" sz="2000" dirty="0"/>
          </a:p>
          <a:p>
            <a:pPr marL="57150">
              <a:lnSpc>
                <a:spcPct val="90000"/>
              </a:lnSpc>
            </a:pPr>
            <a:endParaRPr lang="en-US" sz="2000" dirty="0"/>
          </a:p>
          <a:p>
            <a:pPr indent="-228600">
              <a:lnSpc>
                <a:spcPct val="90000"/>
              </a:lnSpc>
              <a:buFont typeface="Arial" panose="020B0604020202020204" pitchFamily="34" charset="0"/>
              <a:buChar char="•"/>
            </a:pPr>
            <a:endParaRPr lang="en-US" dirty="0"/>
          </a:p>
          <a:p>
            <a:pPr indent="-228600">
              <a:lnSpc>
                <a:spcPct val="90000"/>
              </a:lnSpc>
              <a:buFont typeface="Arial" panose="020B0604020202020204" pitchFamily="34" charset="0"/>
              <a:buChar char="•"/>
            </a:pPr>
            <a:endParaRPr lang="en-US" dirty="0"/>
          </a:p>
          <a:p>
            <a:pPr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3BB16596-FBA7-42AC-94E3-456B49E39FAB}"/>
              </a:ext>
            </a:extLst>
          </p:cNvPr>
          <p:cNvSpPr txBox="1"/>
          <p:nvPr/>
        </p:nvSpPr>
        <p:spPr>
          <a:xfrm>
            <a:off x="1708338" y="432520"/>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Plans for the future </a:t>
            </a:r>
          </a:p>
        </p:txBody>
      </p:sp>
    </p:spTree>
    <p:extLst>
      <p:ext uri="{BB962C8B-B14F-4D97-AF65-F5344CB8AC3E}">
        <p14:creationId xmlns:p14="http://schemas.microsoft.com/office/powerpoint/2010/main" val="4217468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A54A56-7019-468A-8D68-8697BD9B7B89}"/>
              </a:ext>
            </a:extLst>
          </p:cNvPr>
          <p:cNvSpPr/>
          <p:nvPr/>
        </p:nvSpPr>
        <p:spPr>
          <a:xfrm>
            <a:off x="590843" y="393895"/>
            <a:ext cx="11141612" cy="5978770"/>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6C70BEE-F3CC-42EB-B2C7-94724C597B92}"/>
              </a:ext>
            </a:extLst>
          </p:cNvPr>
          <p:cNvSpPr txBox="1"/>
          <p:nvPr/>
        </p:nvSpPr>
        <p:spPr>
          <a:xfrm>
            <a:off x="1011385" y="378214"/>
            <a:ext cx="5486401" cy="1323439"/>
          </a:xfrm>
          <a:prstGeom prst="rect">
            <a:avLst/>
          </a:prstGeom>
          <a:noFill/>
        </p:spPr>
        <p:txBody>
          <a:bodyPr wrap="square" rtlCol="0">
            <a:spAutoFit/>
          </a:bodyPr>
          <a:lstStyle/>
          <a:p>
            <a:r>
              <a:rPr lang="en-US" sz="8000" b="1" dirty="0"/>
              <a:t>Thank You!</a:t>
            </a:r>
            <a:endParaRPr lang="en-IL" sz="8000" b="1" dirty="0"/>
          </a:p>
        </p:txBody>
      </p:sp>
      <p:grpSp>
        <p:nvGrpSpPr>
          <p:cNvPr id="60" name="Group 59">
            <a:extLst>
              <a:ext uri="{FF2B5EF4-FFF2-40B4-BE49-F238E27FC236}">
                <a16:creationId xmlns:a16="http://schemas.microsoft.com/office/drawing/2014/main" id="{2D111897-D919-4AF9-87C8-FF03F751C520}"/>
              </a:ext>
            </a:extLst>
          </p:cNvPr>
          <p:cNvGrpSpPr/>
          <p:nvPr/>
        </p:nvGrpSpPr>
        <p:grpSpPr>
          <a:xfrm>
            <a:off x="6869638" y="584941"/>
            <a:ext cx="1237800" cy="1322002"/>
            <a:chOff x="1257636" y="1511387"/>
            <a:chExt cx="1639473" cy="1639473"/>
          </a:xfrm>
        </p:grpSpPr>
        <p:sp>
          <p:nvSpPr>
            <p:cNvPr id="61" name="Oval 60">
              <a:extLst>
                <a:ext uri="{FF2B5EF4-FFF2-40B4-BE49-F238E27FC236}">
                  <a16:creationId xmlns:a16="http://schemas.microsoft.com/office/drawing/2014/main" id="{261AFD64-D3C6-4429-9802-C1679508A675}"/>
                </a:ext>
              </a:extLst>
            </p:cNvPr>
            <p:cNvSpPr/>
            <p:nvPr/>
          </p:nvSpPr>
          <p:spPr>
            <a:xfrm>
              <a:off x="1257636" y="1511387"/>
              <a:ext cx="1639473" cy="163947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2" name="Group 61">
              <a:extLst>
                <a:ext uri="{FF2B5EF4-FFF2-40B4-BE49-F238E27FC236}">
                  <a16:creationId xmlns:a16="http://schemas.microsoft.com/office/drawing/2014/main" id="{32FD975D-F0F9-4D21-902A-6967A2A19BB8}"/>
                </a:ext>
              </a:extLst>
            </p:cNvPr>
            <p:cNvGrpSpPr/>
            <p:nvPr/>
          </p:nvGrpSpPr>
          <p:grpSpPr>
            <a:xfrm>
              <a:off x="1544161" y="1702055"/>
              <a:ext cx="1066422" cy="1258136"/>
              <a:chOff x="2188248" y="2034620"/>
              <a:chExt cx="1577994" cy="1861674"/>
            </a:xfrm>
          </p:grpSpPr>
          <p:sp>
            <p:nvSpPr>
              <p:cNvPr id="63" name="Freeform: Shape 62">
                <a:extLst>
                  <a:ext uri="{FF2B5EF4-FFF2-40B4-BE49-F238E27FC236}">
                    <a16:creationId xmlns:a16="http://schemas.microsoft.com/office/drawing/2014/main" id="{3FD08FD3-A2C8-4CE3-88F9-C54A315BB3A2}"/>
                  </a:ext>
                </a:extLst>
              </p:cNvPr>
              <p:cNvSpPr/>
              <p:nvPr/>
            </p:nvSpPr>
            <p:spPr>
              <a:xfrm>
                <a:off x="2188248" y="2423101"/>
                <a:ext cx="1577994" cy="1470514"/>
              </a:xfrm>
              <a:custGeom>
                <a:avLst/>
                <a:gdLst>
                  <a:gd name="connsiteX0" fmla="*/ 1606188 w 1891355"/>
                  <a:gd name="connsiteY0" fmla="*/ 1318422 h 1762532"/>
                  <a:gd name="connsiteX1" fmla="*/ 1514841 w 1891355"/>
                  <a:gd name="connsiteY1" fmla="*/ 1295585 h 1762532"/>
                  <a:gd name="connsiteX2" fmla="*/ 1140669 w 1891355"/>
                  <a:gd name="connsiteY2" fmla="*/ 1112891 h 1762532"/>
                  <a:gd name="connsiteX3" fmla="*/ 1135984 w 1891355"/>
                  <a:gd name="connsiteY3" fmla="*/ 942493 h 1762532"/>
                  <a:gd name="connsiteX4" fmla="*/ 1302283 w 1891355"/>
                  <a:gd name="connsiteY4" fmla="*/ 845876 h 1762532"/>
                  <a:gd name="connsiteX5" fmla="*/ 1391874 w 1891355"/>
                  <a:gd name="connsiteY5" fmla="*/ 748673 h 1762532"/>
                  <a:gd name="connsiteX6" fmla="*/ 1408269 w 1891355"/>
                  <a:gd name="connsiteY6" fmla="*/ 715882 h 1762532"/>
                  <a:gd name="connsiteX7" fmla="*/ 1444574 w 1891355"/>
                  <a:gd name="connsiteY7" fmla="*/ 596428 h 1762532"/>
                  <a:gd name="connsiteX8" fmla="*/ 1474437 w 1891355"/>
                  <a:gd name="connsiteY8" fmla="*/ 563051 h 1762532"/>
                  <a:gd name="connsiteX9" fmla="*/ 1534165 w 1891355"/>
                  <a:gd name="connsiteY9" fmla="*/ 515621 h 1762532"/>
                  <a:gd name="connsiteX10" fmla="*/ 1567541 w 1891355"/>
                  <a:gd name="connsiteY10" fmla="*/ 467019 h 1762532"/>
                  <a:gd name="connsiteX11" fmla="*/ 1588621 w 1891355"/>
                  <a:gd name="connsiteY11" fmla="*/ 424859 h 1762532"/>
                  <a:gd name="connsiteX12" fmla="*/ 1605017 w 1891355"/>
                  <a:gd name="connsiteY12" fmla="*/ 355177 h 1762532"/>
                  <a:gd name="connsiteX13" fmla="*/ 1605017 w 1891355"/>
                  <a:gd name="connsiteY13" fmla="*/ 332926 h 1762532"/>
                  <a:gd name="connsiteX14" fmla="*/ 1572811 w 1891355"/>
                  <a:gd name="connsiteY14" fmla="*/ 326485 h 1762532"/>
                  <a:gd name="connsiteX15" fmla="*/ 1497860 w 1891355"/>
                  <a:gd name="connsiteY15" fmla="*/ 385626 h 1762532"/>
                  <a:gd name="connsiteX16" fmla="*/ 1439890 w 1891355"/>
                  <a:gd name="connsiteY16" fmla="*/ 409049 h 1762532"/>
                  <a:gd name="connsiteX17" fmla="*/ 1412368 w 1891355"/>
                  <a:gd name="connsiteY17" fmla="*/ 387383 h 1762532"/>
                  <a:gd name="connsiteX18" fmla="*/ 1387189 w 1891355"/>
                  <a:gd name="connsiteY18" fmla="*/ 270271 h 1762532"/>
                  <a:gd name="connsiteX19" fmla="*/ 1241970 w 1891355"/>
                  <a:gd name="connsiteY19" fmla="*/ 125638 h 1762532"/>
                  <a:gd name="connsiteX20" fmla="*/ 1078600 w 1891355"/>
                  <a:gd name="connsiteY20" fmla="*/ 104558 h 1762532"/>
                  <a:gd name="connsiteX21" fmla="*/ 929868 w 1891355"/>
                  <a:gd name="connsiteY21" fmla="*/ 94604 h 1762532"/>
                  <a:gd name="connsiteX22" fmla="*/ 692716 w 1891355"/>
                  <a:gd name="connsiteY22" fmla="*/ 6770 h 1762532"/>
                  <a:gd name="connsiteX23" fmla="*/ 640016 w 1891355"/>
                  <a:gd name="connsiteY23" fmla="*/ 11454 h 1762532"/>
                  <a:gd name="connsiteX24" fmla="*/ 512950 w 1891355"/>
                  <a:gd name="connsiteY24" fmla="*/ 155502 h 1762532"/>
                  <a:gd name="connsiteX25" fmla="*/ 391153 w 1891355"/>
                  <a:gd name="connsiteY25" fmla="*/ 270271 h 1762532"/>
                  <a:gd name="connsiteX26" fmla="*/ 327328 w 1891355"/>
                  <a:gd name="connsiteY26" fmla="*/ 270271 h 1762532"/>
                  <a:gd name="connsiteX27" fmla="*/ 302734 w 1891355"/>
                  <a:gd name="connsiteY27" fmla="*/ 277298 h 1762532"/>
                  <a:gd name="connsiteX28" fmla="*/ 291023 w 1891355"/>
                  <a:gd name="connsiteY28" fmla="*/ 307161 h 1762532"/>
                  <a:gd name="connsiteX29" fmla="*/ 303319 w 1891355"/>
                  <a:gd name="connsiteY29" fmla="*/ 424273 h 1762532"/>
                  <a:gd name="connsiteX30" fmla="*/ 426873 w 1891355"/>
                  <a:gd name="connsiteY30" fmla="*/ 566564 h 1762532"/>
                  <a:gd name="connsiteX31" fmla="*/ 443268 w 1891355"/>
                  <a:gd name="connsiteY31" fmla="*/ 589987 h 1762532"/>
                  <a:gd name="connsiteX32" fmla="*/ 465519 w 1891355"/>
                  <a:gd name="connsiteY32" fmla="*/ 669622 h 1762532"/>
                  <a:gd name="connsiteX33" fmla="*/ 520562 w 1891355"/>
                  <a:gd name="connsiteY33" fmla="*/ 780293 h 1762532"/>
                  <a:gd name="connsiteX34" fmla="*/ 720238 w 1891355"/>
                  <a:gd name="connsiteY34" fmla="*/ 925512 h 1762532"/>
                  <a:gd name="connsiteX35" fmla="*/ 751272 w 1891355"/>
                  <a:gd name="connsiteY35" fmla="*/ 972357 h 1762532"/>
                  <a:gd name="connsiteX36" fmla="*/ 743074 w 1891355"/>
                  <a:gd name="connsiteY36" fmla="*/ 1156222 h 1762532"/>
                  <a:gd name="connsiteX37" fmla="*/ 679248 w 1891355"/>
                  <a:gd name="connsiteY37" fmla="*/ 1222390 h 1762532"/>
                  <a:gd name="connsiteX38" fmla="*/ 415161 w 1891355"/>
                  <a:gd name="connsiteY38" fmla="*/ 1305539 h 1762532"/>
                  <a:gd name="connsiteX39" fmla="*/ 348408 w 1891355"/>
                  <a:gd name="connsiteY39" fmla="*/ 1324863 h 1762532"/>
                  <a:gd name="connsiteX40" fmla="*/ 330841 w 1891355"/>
                  <a:gd name="connsiteY40" fmla="*/ 1328376 h 1762532"/>
                  <a:gd name="connsiteX41" fmla="*/ 0 w 1891355"/>
                  <a:gd name="connsiteY41" fmla="*/ 1692008 h 1762532"/>
                  <a:gd name="connsiteX42" fmla="*/ 0 w 1891355"/>
                  <a:gd name="connsiteY42" fmla="*/ 1767546 h 1762532"/>
                  <a:gd name="connsiteX43" fmla="*/ 1891355 w 1891355"/>
                  <a:gd name="connsiteY43" fmla="*/ 1767546 h 1762532"/>
                  <a:gd name="connsiteX44" fmla="*/ 1891355 w 1891355"/>
                  <a:gd name="connsiteY44" fmla="*/ 1634038 h 1762532"/>
                  <a:gd name="connsiteX45" fmla="*/ 1606188 w 1891355"/>
                  <a:gd name="connsiteY45" fmla="*/ 1318422 h 176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891355" h="1762532">
                    <a:moveTo>
                      <a:pt x="1606188" y="1318422"/>
                    </a:moveTo>
                    <a:cubicBezTo>
                      <a:pt x="1606188" y="1318422"/>
                      <a:pt x="1540606" y="1303783"/>
                      <a:pt x="1514841" y="1295585"/>
                    </a:cubicBezTo>
                    <a:cubicBezTo>
                      <a:pt x="1489662" y="1287973"/>
                      <a:pt x="1144182" y="1258109"/>
                      <a:pt x="1140669" y="1112891"/>
                    </a:cubicBezTo>
                    <a:cubicBezTo>
                      <a:pt x="1140669" y="1095909"/>
                      <a:pt x="1135984" y="962987"/>
                      <a:pt x="1135984" y="942493"/>
                    </a:cubicBezTo>
                    <a:cubicBezTo>
                      <a:pt x="1196297" y="918485"/>
                      <a:pt x="1247826" y="879253"/>
                      <a:pt x="1302283" y="845876"/>
                    </a:cubicBezTo>
                    <a:cubicBezTo>
                      <a:pt x="1316922" y="834164"/>
                      <a:pt x="1378991" y="771510"/>
                      <a:pt x="1391874" y="748673"/>
                    </a:cubicBezTo>
                    <a:cubicBezTo>
                      <a:pt x="1397144" y="737547"/>
                      <a:pt x="1402414" y="727007"/>
                      <a:pt x="1408269" y="715882"/>
                    </a:cubicBezTo>
                    <a:cubicBezTo>
                      <a:pt x="1424665" y="677235"/>
                      <a:pt x="1435791" y="636831"/>
                      <a:pt x="1444574" y="596428"/>
                    </a:cubicBezTo>
                    <a:cubicBezTo>
                      <a:pt x="1448673" y="579446"/>
                      <a:pt x="1456871" y="567150"/>
                      <a:pt x="1474437" y="563051"/>
                    </a:cubicBezTo>
                    <a:cubicBezTo>
                      <a:pt x="1496689" y="550168"/>
                      <a:pt x="1516598" y="534359"/>
                      <a:pt x="1534165" y="515621"/>
                    </a:cubicBezTo>
                    <a:cubicBezTo>
                      <a:pt x="1547047" y="500396"/>
                      <a:pt x="1558758" y="485171"/>
                      <a:pt x="1567541" y="467019"/>
                    </a:cubicBezTo>
                    <a:cubicBezTo>
                      <a:pt x="1574568" y="452966"/>
                      <a:pt x="1581595" y="438912"/>
                      <a:pt x="1588621" y="424859"/>
                    </a:cubicBezTo>
                    <a:cubicBezTo>
                      <a:pt x="1600918" y="403193"/>
                      <a:pt x="1599747" y="378600"/>
                      <a:pt x="1605017" y="355177"/>
                    </a:cubicBezTo>
                    <a:cubicBezTo>
                      <a:pt x="1606774" y="347565"/>
                      <a:pt x="1606774" y="340538"/>
                      <a:pt x="1605017" y="332926"/>
                    </a:cubicBezTo>
                    <a:cubicBezTo>
                      <a:pt x="1595648" y="307747"/>
                      <a:pt x="1592135" y="307161"/>
                      <a:pt x="1572811" y="326485"/>
                    </a:cubicBezTo>
                    <a:cubicBezTo>
                      <a:pt x="1549975" y="348736"/>
                      <a:pt x="1524796" y="368645"/>
                      <a:pt x="1497860" y="385626"/>
                    </a:cubicBezTo>
                    <a:cubicBezTo>
                      <a:pt x="1479708" y="396752"/>
                      <a:pt x="1461555" y="406121"/>
                      <a:pt x="1439890" y="409049"/>
                    </a:cubicBezTo>
                    <a:cubicBezTo>
                      <a:pt x="1423494" y="410805"/>
                      <a:pt x="1414125" y="406121"/>
                      <a:pt x="1412368" y="387383"/>
                    </a:cubicBezTo>
                    <a:cubicBezTo>
                      <a:pt x="1408855" y="347565"/>
                      <a:pt x="1400657" y="308333"/>
                      <a:pt x="1387189" y="270271"/>
                    </a:cubicBezTo>
                    <a:cubicBezTo>
                      <a:pt x="1362010" y="198833"/>
                      <a:pt x="1312238" y="151988"/>
                      <a:pt x="1241970" y="125638"/>
                    </a:cubicBezTo>
                    <a:cubicBezTo>
                      <a:pt x="1189270" y="105729"/>
                      <a:pt x="1134228" y="103973"/>
                      <a:pt x="1078600" y="104558"/>
                    </a:cubicBezTo>
                    <a:cubicBezTo>
                      <a:pt x="1028827" y="105143"/>
                      <a:pt x="979055" y="106900"/>
                      <a:pt x="929868" y="94604"/>
                    </a:cubicBezTo>
                    <a:cubicBezTo>
                      <a:pt x="847304" y="74109"/>
                      <a:pt x="767668" y="46588"/>
                      <a:pt x="692716" y="6770"/>
                    </a:cubicBezTo>
                    <a:cubicBezTo>
                      <a:pt x="673393" y="-3185"/>
                      <a:pt x="657583" y="-2599"/>
                      <a:pt x="640016" y="11454"/>
                    </a:cubicBezTo>
                    <a:cubicBezTo>
                      <a:pt x="588487" y="51858"/>
                      <a:pt x="544570" y="98117"/>
                      <a:pt x="512950" y="155502"/>
                    </a:cubicBezTo>
                    <a:cubicBezTo>
                      <a:pt x="484843" y="207031"/>
                      <a:pt x="444439" y="245678"/>
                      <a:pt x="391153" y="270271"/>
                    </a:cubicBezTo>
                    <a:cubicBezTo>
                      <a:pt x="370073" y="280226"/>
                      <a:pt x="348993" y="284910"/>
                      <a:pt x="327328" y="270271"/>
                    </a:cubicBezTo>
                    <a:cubicBezTo>
                      <a:pt x="316202" y="262659"/>
                      <a:pt x="308590" y="267343"/>
                      <a:pt x="302734" y="277298"/>
                    </a:cubicBezTo>
                    <a:cubicBezTo>
                      <a:pt x="297464" y="286667"/>
                      <a:pt x="293951" y="296621"/>
                      <a:pt x="291023" y="307161"/>
                    </a:cubicBezTo>
                    <a:cubicBezTo>
                      <a:pt x="279312" y="347565"/>
                      <a:pt x="286924" y="386798"/>
                      <a:pt x="303319" y="424273"/>
                    </a:cubicBezTo>
                    <a:cubicBezTo>
                      <a:pt x="329670" y="484000"/>
                      <a:pt x="362461" y="539043"/>
                      <a:pt x="426873" y="566564"/>
                    </a:cubicBezTo>
                    <a:cubicBezTo>
                      <a:pt x="437413" y="571249"/>
                      <a:pt x="440926" y="580032"/>
                      <a:pt x="443268" y="589987"/>
                    </a:cubicBezTo>
                    <a:cubicBezTo>
                      <a:pt x="450295" y="616922"/>
                      <a:pt x="457907" y="643272"/>
                      <a:pt x="465519" y="669622"/>
                    </a:cubicBezTo>
                    <a:cubicBezTo>
                      <a:pt x="477231" y="710026"/>
                      <a:pt x="494797" y="747502"/>
                      <a:pt x="520562" y="780293"/>
                    </a:cubicBezTo>
                    <a:cubicBezTo>
                      <a:pt x="573262" y="847047"/>
                      <a:pt x="644700" y="889793"/>
                      <a:pt x="720238" y="925512"/>
                    </a:cubicBezTo>
                    <a:cubicBezTo>
                      <a:pt x="742489" y="936052"/>
                      <a:pt x="750101" y="947763"/>
                      <a:pt x="751272" y="972357"/>
                    </a:cubicBezTo>
                    <a:cubicBezTo>
                      <a:pt x="752443" y="1008661"/>
                      <a:pt x="747173" y="1131043"/>
                      <a:pt x="743074" y="1156222"/>
                    </a:cubicBezTo>
                    <a:cubicBezTo>
                      <a:pt x="737804" y="1193112"/>
                      <a:pt x="713797" y="1211850"/>
                      <a:pt x="679248" y="1222390"/>
                    </a:cubicBezTo>
                    <a:cubicBezTo>
                      <a:pt x="590829" y="1248740"/>
                      <a:pt x="502995" y="1277433"/>
                      <a:pt x="415161" y="1305539"/>
                    </a:cubicBezTo>
                    <a:cubicBezTo>
                      <a:pt x="410477" y="1311395"/>
                      <a:pt x="363047" y="1318422"/>
                      <a:pt x="348408" y="1324863"/>
                    </a:cubicBezTo>
                    <a:cubicBezTo>
                      <a:pt x="342552" y="1327205"/>
                      <a:pt x="336696" y="1327205"/>
                      <a:pt x="330841" y="1328376"/>
                    </a:cubicBezTo>
                    <a:cubicBezTo>
                      <a:pt x="133507" y="1364681"/>
                      <a:pt x="0" y="1497017"/>
                      <a:pt x="0" y="1692008"/>
                    </a:cubicBezTo>
                    <a:lnTo>
                      <a:pt x="0" y="1767546"/>
                    </a:lnTo>
                    <a:lnTo>
                      <a:pt x="1891355" y="1767546"/>
                    </a:lnTo>
                    <a:lnTo>
                      <a:pt x="1891355" y="1634038"/>
                    </a:lnTo>
                    <a:cubicBezTo>
                      <a:pt x="1891355" y="1468325"/>
                      <a:pt x="1777757" y="1370537"/>
                      <a:pt x="1606188" y="1318422"/>
                    </a:cubicBezTo>
                    <a:close/>
                  </a:path>
                </a:pathLst>
              </a:custGeom>
              <a:solidFill>
                <a:srgbClr val="F8DFC9"/>
              </a:solidFill>
              <a:ln w="5853" cap="flat">
                <a:solidFill>
                  <a:schemeClr val="tx1"/>
                </a:solid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D92D8BB2-08E6-4178-B063-202BE4ACEFF4}"/>
                  </a:ext>
                </a:extLst>
              </p:cNvPr>
              <p:cNvSpPr/>
              <p:nvPr/>
            </p:nvSpPr>
            <p:spPr>
              <a:xfrm>
                <a:off x="2266426" y="3490803"/>
                <a:ext cx="1426546" cy="405491"/>
              </a:xfrm>
              <a:custGeom>
                <a:avLst/>
                <a:gdLst>
                  <a:gd name="connsiteX0" fmla="*/ 320872 w 1709832"/>
                  <a:gd name="connsiteY0" fmla="*/ 26395 h 486013"/>
                  <a:gd name="connsiteX1" fmla="*/ 443840 w 1709832"/>
                  <a:gd name="connsiteY1" fmla="*/ 196207 h 486013"/>
                  <a:gd name="connsiteX2" fmla="*/ 685675 w 1709832"/>
                  <a:gd name="connsiteY2" fmla="*/ 291068 h 486013"/>
                  <a:gd name="connsiteX3" fmla="*/ 1091468 w 1709832"/>
                  <a:gd name="connsiteY3" fmla="*/ 296338 h 486013"/>
                  <a:gd name="connsiteX4" fmla="*/ 1346186 w 1709832"/>
                  <a:gd name="connsiteY4" fmla="*/ 157560 h 486013"/>
                  <a:gd name="connsiteX5" fmla="*/ 1430506 w 1709832"/>
                  <a:gd name="connsiteY5" fmla="*/ 45 h 486013"/>
                  <a:gd name="connsiteX6" fmla="*/ 1710404 w 1709832"/>
                  <a:gd name="connsiteY6" fmla="*/ 127111 h 486013"/>
                  <a:gd name="connsiteX7" fmla="*/ 1685810 w 1709832"/>
                  <a:gd name="connsiteY7" fmla="*/ 250079 h 486013"/>
                  <a:gd name="connsiteX8" fmla="*/ 1582166 w 1709832"/>
                  <a:gd name="connsiteY8" fmla="*/ 487816 h 486013"/>
                  <a:gd name="connsiteX9" fmla="*/ 357762 w 1709832"/>
                  <a:gd name="connsiteY9" fmla="*/ 486645 h 486013"/>
                  <a:gd name="connsiteX10" fmla="*/ 96018 w 1709832"/>
                  <a:gd name="connsiteY10" fmla="*/ 487816 h 486013"/>
                  <a:gd name="connsiteX11" fmla="*/ 37462 w 1709832"/>
                  <a:gd name="connsiteY11" fmla="*/ 299266 h 486013"/>
                  <a:gd name="connsiteX12" fmla="*/ 571 w 1709832"/>
                  <a:gd name="connsiteY12" fmla="*/ 134724 h 486013"/>
                  <a:gd name="connsiteX13" fmla="*/ 276370 w 1709832"/>
                  <a:gd name="connsiteY13" fmla="*/ 8243 h 486013"/>
                  <a:gd name="connsiteX14" fmla="*/ 320872 w 1709832"/>
                  <a:gd name="connsiteY14" fmla="*/ 26395 h 48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9832" h="486013">
                    <a:moveTo>
                      <a:pt x="320872" y="26395"/>
                    </a:moveTo>
                    <a:cubicBezTo>
                      <a:pt x="341367" y="97833"/>
                      <a:pt x="385284" y="152876"/>
                      <a:pt x="443840" y="196207"/>
                    </a:cubicBezTo>
                    <a:cubicBezTo>
                      <a:pt x="515863" y="248908"/>
                      <a:pt x="599598" y="273501"/>
                      <a:pt x="685675" y="291068"/>
                    </a:cubicBezTo>
                    <a:cubicBezTo>
                      <a:pt x="817426" y="318589"/>
                      <a:pt x="960303" y="327958"/>
                      <a:pt x="1091468" y="296338"/>
                    </a:cubicBezTo>
                    <a:cubicBezTo>
                      <a:pt x="1196869" y="260033"/>
                      <a:pt x="1285873" y="231926"/>
                      <a:pt x="1346186" y="157560"/>
                    </a:cubicBezTo>
                    <a:cubicBezTo>
                      <a:pt x="1352042" y="150534"/>
                      <a:pt x="1418210" y="2387"/>
                      <a:pt x="1430506" y="45"/>
                    </a:cubicBezTo>
                    <a:cubicBezTo>
                      <a:pt x="1443389" y="-2297"/>
                      <a:pt x="1694008" y="87293"/>
                      <a:pt x="1710404" y="127111"/>
                    </a:cubicBezTo>
                    <a:cubicBezTo>
                      <a:pt x="1726799" y="149948"/>
                      <a:pt x="1693423" y="224314"/>
                      <a:pt x="1685810" y="250079"/>
                    </a:cubicBezTo>
                    <a:cubicBezTo>
                      <a:pt x="1661217" y="335570"/>
                      <a:pt x="1592706" y="484302"/>
                      <a:pt x="1582166" y="487816"/>
                    </a:cubicBezTo>
                    <a:cubicBezTo>
                      <a:pt x="1572797" y="487816"/>
                      <a:pt x="752429" y="486645"/>
                      <a:pt x="357762" y="486645"/>
                    </a:cubicBezTo>
                    <a:cubicBezTo>
                      <a:pt x="279298" y="486645"/>
                      <a:pt x="174482" y="487816"/>
                      <a:pt x="96018" y="487816"/>
                    </a:cubicBezTo>
                    <a:cubicBezTo>
                      <a:pt x="87234" y="484302"/>
                      <a:pt x="67325" y="371289"/>
                      <a:pt x="37462" y="299266"/>
                    </a:cubicBezTo>
                    <a:cubicBezTo>
                      <a:pt x="21066" y="250664"/>
                      <a:pt x="-4113" y="188009"/>
                      <a:pt x="571" y="134724"/>
                    </a:cubicBezTo>
                    <a:cubicBezTo>
                      <a:pt x="1743" y="123012"/>
                      <a:pt x="268758" y="11170"/>
                      <a:pt x="276370" y="8243"/>
                    </a:cubicBezTo>
                    <a:cubicBezTo>
                      <a:pt x="309161" y="-2883"/>
                      <a:pt x="309161" y="-2883"/>
                      <a:pt x="320872" y="26395"/>
                    </a:cubicBezTo>
                    <a:close/>
                  </a:path>
                </a:pathLst>
              </a:custGeom>
              <a:solidFill>
                <a:schemeClr val="accent2"/>
              </a:solidFill>
              <a:ln w="5853" cap="flat">
                <a:solidFill>
                  <a:schemeClr val="tx1"/>
                </a:solid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D64A107-C846-4A9F-9EE9-3D56AF3F7B94}"/>
                  </a:ext>
                </a:extLst>
              </p:cNvPr>
              <p:cNvSpPr/>
              <p:nvPr/>
            </p:nvSpPr>
            <p:spPr>
              <a:xfrm>
                <a:off x="2407798" y="2034620"/>
                <a:ext cx="1167618" cy="1685473"/>
              </a:xfrm>
              <a:custGeom>
                <a:avLst/>
                <a:gdLst>
                  <a:gd name="connsiteX0" fmla="*/ 1269844 w 1399485"/>
                  <a:gd name="connsiteY0" fmla="*/ 256325 h 2020178"/>
                  <a:gd name="connsiteX1" fmla="*/ 998145 w 1399485"/>
                  <a:gd name="connsiteY1" fmla="*/ 65433 h 2020178"/>
                  <a:gd name="connsiteX2" fmla="*/ 550778 w 1399485"/>
                  <a:gd name="connsiteY2" fmla="*/ 9804 h 2020178"/>
                  <a:gd name="connsiteX3" fmla="*/ 44855 w 1399485"/>
                  <a:gd name="connsiteY3" fmla="*/ 463027 h 2020178"/>
                  <a:gd name="connsiteX4" fmla="*/ 22604 w 1399485"/>
                  <a:gd name="connsiteY4" fmla="*/ 989445 h 2020178"/>
                  <a:gd name="connsiteX5" fmla="*/ 488123 w 1399485"/>
                  <a:gd name="connsiteY5" fmla="*/ 1539285 h 2020178"/>
                  <a:gd name="connsiteX6" fmla="*/ 492807 w 1399485"/>
                  <a:gd name="connsiteY6" fmla="*/ 1417488 h 2020178"/>
                  <a:gd name="connsiteX7" fmla="*/ 478168 w 1399485"/>
                  <a:gd name="connsiteY7" fmla="*/ 1395237 h 2020178"/>
                  <a:gd name="connsiteX8" fmla="*/ 368669 w 1399485"/>
                  <a:gd name="connsiteY8" fmla="*/ 1337267 h 2020178"/>
                  <a:gd name="connsiteX9" fmla="*/ 214082 w 1399485"/>
                  <a:gd name="connsiteY9" fmla="*/ 1155158 h 2020178"/>
                  <a:gd name="connsiteX10" fmla="*/ 189488 w 1399485"/>
                  <a:gd name="connsiteY10" fmla="*/ 1071423 h 2020178"/>
                  <a:gd name="connsiteX11" fmla="*/ 147913 w 1399485"/>
                  <a:gd name="connsiteY11" fmla="*/ 1019308 h 2020178"/>
                  <a:gd name="connsiteX12" fmla="*/ 116293 w 1399485"/>
                  <a:gd name="connsiteY12" fmla="*/ 997057 h 2020178"/>
                  <a:gd name="connsiteX13" fmla="*/ 32558 w 1399485"/>
                  <a:gd name="connsiteY13" fmla="*/ 854181 h 2020178"/>
                  <a:gd name="connsiteX14" fmla="*/ 50125 w 1399485"/>
                  <a:gd name="connsiteY14" fmla="*/ 734141 h 2020178"/>
                  <a:gd name="connsiteX15" fmla="*/ 144400 w 1399485"/>
                  <a:gd name="connsiteY15" fmla="*/ 759320 h 2020178"/>
                  <a:gd name="connsiteX16" fmla="*/ 252143 w 1399485"/>
                  <a:gd name="connsiteY16" fmla="*/ 626984 h 2020178"/>
                  <a:gd name="connsiteX17" fmla="*/ 388578 w 1399485"/>
                  <a:gd name="connsiteY17" fmla="*/ 475910 h 2020178"/>
                  <a:gd name="connsiteX18" fmla="*/ 413172 w 1399485"/>
                  <a:gd name="connsiteY18" fmla="*/ 473567 h 2020178"/>
                  <a:gd name="connsiteX19" fmla="*/ 481682 w 1399485"/>
                  <a:gd name="connsiteY19" fmla="*/ 505773 h 2020178"/>
                  <a:gd name="connsiteX20" fmla="*/ 792614 w 1399485"/>
                  <a:gd name="connsiteY20" fmla="*/ 578968 h 2020178"/>
                  <a:gd name="connsiteX21" fmla="*/ 893915 w 1399485"/>
                  <a:gd name="connsiteY21" fmla="*/ 587166 h 2020178"/>
                  <a:gd name="connsiteX22" fmla="*/ 1094177 w 1399485"/>
                  <a:gd name="connsiteY22" fmla="*/ 729457 h 2020178"/>
                  <a:gd name="connsiteX23" fmla="*/ 1141021 w 1399485"/>
                  <a:gd name="connsiteY23" fmla="*/ 850667 h 2020178"/>
                  <a:gd name="connsiteX24" fmla="*/ 1176155 w 1399485"/>
                  <a:gd name="connsiteY24" fmla="*/ 894584 h 2020178"/>
                  <a:gd name="connsiteX25" fmla="*/ 1240566 w 1399485"/>
                  <a:gd name="connsiteY25" fmla="*/ 862379 h 2020178"/>
                  <a:gd name="connsiteX26" fmla="*/ 1318446 w 1399485"/>
                  <a:gd name="connsiteY26" fmla="*/ 782157 h 2020178"/>
                  <a:gd name="connsiteX27" fmla="*/ 1210703 w 1399485"/>
                  <a:gd name="connsiteY27" fmla="*/ 1022236 h 2020178"/>
                  <a:gd name="connsiteX28" fmla="*/ 1174398 w 1399485"/>
                  <a:gd name="connsiteY28" fmla="*/ 1059712 h 2020178"/>
                  <a:gd name="connsiteX29" fmla="*/ 1138094 w 1399485"/>
                  <a:gd name="connsiteY29" fmla="*/ 1180337 h 2020178"/>
                  <a:gd name="connsiteX30" fmla="*/ 869322 w 1399485"/>
                  <a:gd name="connsiteY30" fmla="*/ 1402264 h 2020178"/>
                  <a:gd name="connsiteX31" fmla="*/ 865223 w 1399485"/>
                  <a:gd name="connsiteY31" fmla="*/ 1606624 h 2020178"/>
                  <a:gd name="connsiteX32" fmla="*/ 944274 w 1399485"/>
                  <a:gd name="connsiteY32" fmla="*/ 1689773 h 2020178"/>
                  <a:gd name="connsiteX33" fmla="*/ 958913 w 1399485"/>
                  <a:gd name="connsiteY33" fmla="*/ 1764139 h 2020178"/>
                  <a:gd name="connsiteX34" fmla="*/ 917923 w 1399485"/>
                  <a:gd name="connsiteY34" fmla="*/ 1826208 h 2020178"/>
                  <a:gd name="connsiteX35" fmla="*/ 934319 w 1399485"/>
                  <a:gd name="connsiteY35" fmla="*/ 1898232 h 2020178"/>
                  <a:gd name="connsiteX36" fmla="*/ 905627 w 1399485"/>
                  <a:gd name="connsiteY36" fmla="*/ 1993093 h 2020178"/>
                  <a:gd name="connsiteX37" fmla="*/ 878106 w 1399485"/>
                  <a:gd name="connsiteY37" fmla="*/ 2015930 h 2020178"/>
                  <a:gd name="connsiteX38" fmla="*/ 917338 w 1399485"/>
                  <a:gd name="connsiteY38" fmla="*/ 2021785 h 2020178"/>
                  <a:gd name="connsiteX39" fmla="*/ 1035621 w 1399485"/>
                  <a:gd name="connsiteY39" fmla="*/ 2015344 h 2020178"/>
                  <a:gd name="connsiteX40" fmla="*/ 1172642 w 1399485"/>
                  <a:gd name="connsiteY40" fmla="*/ 1892377 h 2020178"/>
                  <a:gd name="connsiteX41" fmla="*/ 1183182 w 1399485"/>
                  <a:gd name="connsiteY41" fmla="*/ 1806299 h 2020178"/>
                  <a:gd name="connsiteX42" fmla="*/ 1167957 w 1399485"/>
                  <a:gd name="connsiteY42" fmla="*/ 1757113 h 2020178"/>
                  <a:gd name="connsiteX43" fmla="*/ 1169714 w 1399485"/>
                  <a:gd name="connsiteY43" fmla="*/ 1560950 h 2020178"/>
                  <a:gd name="connsiteX44" fmla="*/ 1162687 w 1399485"/>
                  <a:gd name="connsiteY44" fmla="*/ 1529330 h 2020178"/>
                  <a:gd name="connsiteX45" fmla="*/ 1218315 w 1399485"/>
                  <a:gd name="connsiteY45" fmla="*/ 1480143 h 2020178"/>
                  <a:gd name="connsiteX46" fmla="*/ 1232954 w 1399485"/>
                  <a:gd name="connsiteY46" fmla="*/ 1343708 h 2020178"/>
                  <a:gd name="connsiteX47" fmla="*/ 1222414 w 1399485"/>
                  <a:gd name="connsiteY47" fmla="*/ 1261729 h 2020178"/>
                  <a:gd name="connsiteX48" fmla="*/ 1338940 w 1399485"/>
                  <a:gd name="connsiteY48" fmla="*/ 1036875 h 2020178"/>
                  <a:gd name="connsiteX49" fmla="*/ 1386371 w 1399485"/>
                  <a:gd name="connsiteY49" fmla="*/ 767518 h 2020178"/>
                  <a:gd name="connsiteX50" fmla="*/ 1384028 w 1399485"/>
                  <a:gd name="connsiteY50" fmla="*/ 683197 h 2020178"/>
                  <a:gd name="connsiteX51" fmla="*/ 1399838 w 1399485"/>
                  <a:gd name="connsiteY51" fmla="*/ 607075 h 2020178"/>
                  <a:gd name="connsiteX52" fmla="*/ 1269844 w 1399485"/>
                  <a:gd name="connsiteY52" fmla="*/ 256325 h 202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399485" h="2020178">
                    <a:moveTo>
                      <a:pt x="1269844" y="256325"/>
                    </a:moveTo>
                    <a:cubicBezTo>
                      <a:pt x="1194307" y="170248"/>
                      <a:pt x="1095933" y="118719"/>
                      <a:pt x="998145" y="65433"/>
                    </a:cubicBezTo>
                    <a:cubicBezTo>
                      <a:pt x="856440" y="-11861"/>
                      <a:pt x="703023" y="-6006"/>
                      <a:pt x="550778" y="9804"/>
                    </a:cubicBezTo>
                    <a:cubicBezTo>
                      <a:pt x="358129" y="29714"/>
                      <a:pt x="103997" y="215921"/>
                      <a:pt x="44855" y="463027"/>
                    </a:cubicBezTo>
                    <a:cubicBezTo>
                      <a:pt x="2695" y="639280"/>
                      <a:pt x="-19557" y="812606"/>
                      <a:pt x="22604" y="989445"/>
                    </a:cubicBezTo>
                    <a:cubicBezTo>
                      <a:pt x="84673" y="1250018"/>
                      <a:pt x="487538" y="1542798"/>
                      <a:pt x="488123" y="1539285"/>
                    </a:cubicBezTo>
                    <a:cubicBezTo>
                      <a:pt x="492222" y="1498881"/>
                      <a:pt x="492807" y="1458478"/>
                      <a:pt x="492807" y="1417488"/>
                    </a:cubicBezTo>
                    <a:cubicBezTo>
                      <a:pt x="492807" y="1405777"/>
                      <a:pt x="489880" y="1399922"/>
                      <a:pt x="478168" y="1395237"/>
                    </a:cubicBezTo>
                    <a:cubicBezTo>
                      <a:pt x="440107" y="1379427"/>
                      <a:pt x="403217" y="1359518"/>
                      <a:pt x="368669" y="1337267"/>
                    </a:cubicBezTo>
                    <a:cubicBezTo>
                      <a:pt x="298988" y="1292179"/>
                      <a:pt x="241017" y="1236551"/>
                      <a:pt x="214082" y="1155158"/>
                    </a:cubicBezTo>
                    <a:cubicBezTo>
                      <a:pt x="205298" y="1127637"/>
                      <a:pt x="195344" y="1100115"/>
                      <a:pt x="189488" y="1071423"/>
                    </a:cubicBezTo>
                    <a:cubicBezTo>
                      <a:pt x="184218" y="1046244"/>
                      <a:pt x="177191" y="1025749"/>
                      <a:pt x="147913" y="1019308"/>
                    </a:cubicBezTo>
                    <a:cubicBezTo>
                      <a:pt x="135031" y="1016380"/>
                      <a:pt x="125662" y="1005840"/>
                      <a:pt x="116293" y="997057"/>
                    </a:cubicBezTo>
                    <a:cubicBezTo>
                      <a:pt x="75304" y="957239"/>
                      <a:pt x="46026" y="909809"/>
                      <a:pt x="32558" y="854181"/>
                    </a:cubicBezTo>
                    <a:cubicBezTo>
                      <a:pt x="22604" y="813191"/>
                      <a:pt x="24946" y="772202"/>
                      <a:pt x="50125" y="734141"/>
                    </a:cubicBezTo>
                    <a:cubicBezTo>
                      <a:pt x="72376" y="758735"/>
                      <a:pt x="118050" y="771031"/>
                      <a:pt x="144400" y="759320"/>
                    </a:cubicBezTo>
                    <a:cubicBezTo>
                      <a:pt x="200028" y="734141"/>
                      <a:pt x="222865" y="680855"/>
                      <a:pt x="252143" y="626984"/>
                    </a:cubicBezTo>
                    <a:cubicBezTo>
                      <a:pt x="285520" y="566085"/>
                      <a:pt x="332950" y="517484"/>
                      <a:pt x="388578" y="475910"/>
                    </a:cubicBezTo>
                    <a:cubicBezTo>
                      <a:pt x="396776" y="469468"/>
                      <a:pt x="403217" y="468297"/>
                      <a:pt x="413172" y="473567"/>
                    </a:cubicBezTo>
                    <a:cubicBezTo>
                      <a:pt x="435423" y="485278"/>
                      <a:pt x="458845" y="495818"/>
                      <a:pt x="481682" y="505773"/>
                    </a:cubicBezTo>
                    <a:cubicBezTo>
                      <a:pt x="581227" y="547933"/>
                      <a:pt x="682529" y="583067"/>
                      <a:pt x="792614" y="578968"/>
                    </a:cubicBezTo>
                    <a:cubicBezTo>
                      <a:pt x="834189" y="577797"/>
                      <a:pt x="852926" y="579553"/>
                      <a:pt x="893915" y="587166"/>
                    </a:cubicBezTo>
                    <a:cubicBezTo>
                      <a:pt x="994046" y="605318"/>
                      <a:pt x="1060214" y="660946"/>
                      <a:pt x="1094177" y="729457"/>
                    </a:cubicBezTo>
                    <a:cubicBezTo>
                      <a:pt x="1109987" y="761077"/>
                      <a:pt x="1140436" y="814948"/>
                      <a:pt x="1141021" y="850667"/>
                    </a:cubicBezTo>
                    <a:cubicBezTo>
                      <a:pt x="1141021" y="872333"/>
                      <a:pt x="1156831" y="899854"/>
                      <a:pt x="1176155" y="894584"/>
                    </a:cubicBezTo>
                    <a:cubicBezTo>
                      <a:pt x="1212460" y="884630"/>
                      <a:pt x="1220072" y="874675"/>
                      <a:pt x="1240566" y="862379"/>
                    </a:cubicBezTo>
                    <a:cubicBezTo>
                      <a:pt x="1275114" y="841884"/>
                      <a:pt x="1290339" y="812020"/>
                      <a:pt x="1318446" y="782157"/>
                    </a:cubicBezTo>
                    <a:cubicBezTo>
                      <a:pt x="1340697" y="923862"/>
                      <a:pt x="1248179" y="1019308"/>
                      <a:pt x="1210703" y="1022236"/>
                    </a:cubicBezTo>
                    <a:cubicBezTo>
                      <a:pt x="1187866" y="1023993"/>
                      <a:pt x="1178497" y="1038046"/>
                      <a:pt x="1174398" y="1059712"/>
                    </a:cubicBezTo>
                    <a:cubicBezTo>
                      <a:pt x="1166786" y="1101287"/>
                      <a:pt x="1153318" y="1141104"/>
                      <a:pt x="1138094" y="1180337"/>
                    </a:cubicBezTo>
                    <a:cubicBezTo>
                      <a:pt x="1097690" y="1240650"/>
                      <a:pt x="981749" y="1363031"/>
                      <a:pt x="869322" y="1402264"/>
                    </a:cubicBezTo>
                    <a:cubicBezTo>
                      <a:pt x="869322" y="1403435"/>
                      <a:pt x="868736" y="1587886"/>
                      <a:pt x="865223" y="1606624"/>
                    </a:cubicBezTo>
                    <a:cubicBezTo>
                      <a:pt x="871664" y="1656982"/>
                      <a:pt x="944274" y="1689773"/>
                      <a:pt x="944274" y="1689773"/>
                    </a:cubicBezTo>
                    <a:cubicBezTo>
                      <a:pt x="962426" y="1707340"/>
                      <a:pt x="961840" y="1758284"/>
                      <a:pt x="958913" y="1764139"/>
                    </a:cubicBezTo>
                    <a:cubicBezTo>
                      <a:pt x="947787" y="1789318"/>
                      <a:pt x="923779" y="1793417"/>
                      <a:pt x="917923" y="1826208"/>
                    </a:cubicBezTo>
                    <a:cubicBezTo>
                      <a:pt x="912653" y="1854315"/>
                      <a:pt x="926707" y="1870711"/>
                      <a:pt x="934319" y="1898232"/>
                    </a:cubicBezTo>
                    <a:cubicBezTo>
                      <a:pt x="945445" y="1936879"/>
                      <a:pt x="933148" y="1967328"/>
                      <a:pt x="905627" y="1993093"/>
                    </a:cubicBezTo>
                    <a:cubicBezTo>
                      <a:pt x="898014" y="2000705"/>
                      <a:pt x="888646" y="2007146"/>
                      <a:pt x="878106" y="2015930"/>
                    </a:cubicBezTo>
                    <a:cubicBezTo>
                      <a:pt x="893330" y="2018272"/>
                      <a:pt x="905041" y="2020028"/>
                      <a:pt x="917338" y="2021785"/>
                    </a:cubicBezTo>
                    <a:cubicBezTo>
                      <a:pt x="957156" y="2028226"/>
                      <a:pt x="996974" y="2025884"/>
                      <a:pt x="1035621" y="2015344"/>
                    </a:cubicBezTo>
                    <a:cubicBezTo>
                      <a:pt x="1107644" y="1995435"/>
                      <a:pt x="1135752" y="1980796"/>
                      <a:pt x="1172642" y="1892377"/>
                    </a:cubicBezTo>
                    <a:cubicBezTo>
                      <a:pt x="1183182" y="1866026"/>
                      <a:pt x="1188452" y="1822109"/>
                      <a:pt x="1183182" y="1806299"/>
                    </a:cubicBezTo>
                    <a:cubicBezTo>
                      <a:pt x="1176741" y="1786976"/>
                      <a:pt x="1165029" y="1772923"/>
                      <a:pt x="1167957" y="1757113"/>
                    </a:cubicBezTo>
                    <a:cubicBezTo>
                      <a:pt x="1209532" y="1686260"/>
                      <a:pt x="1211288" y="1628875"/>
                      <a:pt x="1169714" y="1560950"/>
                    </a:cubicBezTo>
                    <a:cubicBezTo>
                      <a:pt x="1163858" y="1550996"/>
                      <a:pt x="1157417" y="1534014"/>
                      <a:pt x="1162687" y="1529330"/>
                    </a:cubicBezTo>
                    <a:cubicBezTo>
                      <a:pt x="1182596" y="1510592"/>
                      <a:pt x="1206604" y="1505908"/>
                      <a:pt x="1218315" y="1480143"/>
                    </a:cubicBezTo>
                    <a:cubicBezTo>
                      <a:pt x="1235882" y="1451451"/>
                      <a:pt x="1261061" y="1399922"/>
                      <a:pt x="1232954" y="1343708"/>
                    </a:cubicBezTo>
                    <a:cubicBezTo>
                      <a:pt x="1208361" y="1306818"/>
                      <a:pt x="1213045" y="1269342"/>
                      <a:pt x="1222414" y="1261729"/>
                    </a:cubicBezTo>
                    <a:cubicBezTo>
                      <a:pt x="1239981" y="1247091"/>
                      <a:pt x="1332499" y="1052685"/>
                      <a:pt x="1338940" y="1036875"/>
                    </a:cubicBezTo>
                    <a:cubicBezTo>
                      <a:pt x="1377587" y="942600"/>
                      <a:pt x="1391055" y="869405"/>
                      <a:pt x="1386371" y="767518"/>
                    </a:cubicBezTo>
                    <a:cubicBezTo>
                      <a:pt x="1385785" y="748780"/>
                      <a:pt x="1377002" y="700764"/>
                      <a:pt x="1384028" y="683197"/>
                    </a:cubicBezTo>
                    <a:cubicBezTo>
                      <a:pt x="1393397" y="659190"/>
                      <a:pt x="1398082" y="633425"/>
                      <a:pt x="1399838" y="607075"/>
                    </a:cubicBezTo>
                    <a:cubicBezTo>
                      <a:pt x="1410378" y="471225"/>
                      <a:pt x="1358849" y="357041"/>
                      <a:pt x="1269844" y="256325"/>
                    </a:cubicBezTo>
                    <a:close/>
                  </a:path>
                </a:pathLst>
              </a:custGeom>
              <a:solidFill>
                <a:srgbClr val="C00000"/>
              </a:solidFill>
              <a:ln w="5853" cap="flat">
                <a:solidFill>
                  <a:schemeClr val="tx1"/>
                </a:solidFill>
                <a:prstDash val="solid"/>
                <a:miter/>
              </a:ln>
            </p:spPr>
            <p:txBody>
              <a:bodyPr rtlCol="0" anchor="ctr"/>
              <a:lstStyle/>
              <a:p>
                <a:endParaRPr lang="en-US"/>
              </a:p>
            </p:txBody>
          </p:sp>
        </p:grpSp>
      </p:grpSp>
      <p:grpSp>
        <p:nvGrpSpPr>
          <p:cNvPr id="66" name="Group 65">
            <a:extLst>
              <a:ext uri="{FF2B5EF4-FFF2-40B4-BE49-F238E27FC236}">
                <a16:creationId xmlns:a16="http://schemas.microsoft.com/office/drawing/2014/main" id="{4E752E34-07C0-46C3-8EC8-9A5F94797C99}"/>
              </a:ext>
            </a:extLst>
          </p:cNvPr>
          <p:cNvGrpSpPr/>
          <p:nvPr/>
        </p:nvGrpSpPr>
        <p:grpSpPr>
          <a:xfrm>
            <a:off x="5294268" y="3281688"/>
            <a:ext cx="1333109" cy="1333109"/>
            <a:chOff x="3703659" y="3630450"/>
            <a:chExt cx="1741367" cy="1741367"/>
          </a:xfrm>
        </p:grpSpPr>
        <p:sp>
          <p:nvSpPr>
            <p:cNvPr id="67" name="Oval 66">
              <a:extLst>
                <a:ext uri="{FF2B5EF4-FFF2-40B4-BE49-F238E27FC236}">
                  <a16:creationId xmlns:a16="http://schemas.microsoft.com/office/drawing/2014/main" id="{AC08E1DD-C631-4756-8DCB-C4E09BC8E894}"/>
                </a:ext>
              </a:extLst>
            </p:cNvPr>
            <p:cNvSpPr/>
            <p:nvPr/>
          </p:nvSpPr>
          <p:spPr>
            <a:xfrm>
              <a:off x="3703659" y="3630450"/>
              <a:ext cx="1741367" cy="174136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8" name="Group 67">
              <a:extLst>
                <a:ext uri="{FF2B5EF4-FFF2-40B4-BE49-F238E27FC236}">
                  <a16:creationId xmlns:a16="http://schemas.microsoft.com/office/drawing/2014/main" id="{9D50E9A0-F81C-46CC-BE37-D31F9BF958CC}"/>
                </a:ext>
              </a:extLst>
            </p:cNvPr>
            <p:cNvGrpSpPr/>
            <p:nvPr/>
          </p:nvGrpSpPr>
          <p:grpSpPr>
            <a:xfrm>
              <a:off x="4063837" y="3838658"/>
              <a:ext cx="1021011" cy="1324950"/>
              <a:chOff x="2392394" y="4513768"/>
              <a:chExt cx="1651276" cy="2142834"/>
            </a:xfrm>
          </p:grpSpPr>
          <p:sp>
            <p:nvSpPr>
              <p:cNvPr id="69" name="Freeform: Shape 68">
                <a:extLst>
                  <a:ext uri="{FF2B5EF4-FFF2-40B4-BE49-F238E27FC236}">
                    <a16:creationId xmlns:a16="http://schemas.microsoft.com/office/drawing/2014/main" id="{55CBA07F-6918-4940-B4D8-C804308EFD5D}"/>
                  </a:ext>
                </a:extLst>
              </p:cNvPr>
              <p:cNvSpPr/>
              <p:nvPr/>
            </p:nvSpPr>
            <p:spPr>
              <a:xfrm>
                <a:off x="2640881" y="4513768"/>
                <a:ext cx="1159407" cy="884194"/>
              </a:xfrm>
              <a:custGeom>
                <a:avLst/>
                <a:gdLst>
                  <a:gd name="connsiteX0" fmla="*/ 27626 w 1159406"/>
                  <a:gd name="connsiteY0" fmla="*/ 830596 h 884194"/>
                  <a:gd name="connsiteX1" fmla="*/ 33482 w 1159406"/>
                  <a:gd name="connsiteY1" fmla="*/ 458181 h 884194"/>
                  <a:gd name="connsiteX2" fmla="*/ 337973 w 1159406"/>
                  <a:gd name="connsiteY2" fmla="*/ 124412 h 884194"/>
                  <a:gd name="connsiteX3" fmla="*/ 364908 w 1159406"/>
                  <a:gd name="connsiteY3" fmla="*/ 102746 h 884194"/>
                  <a:gd name="connsiteX4" fmla="*/ 774800 w 1159406"/>
                  <a:gd name="connsiteY4" fmla="*/ 94548 h 884194"/>
                  <a:gd name="connsiteX5" fmla="*/ 802907 w 1159406"/>
                  <a:gd name="connsiteY5" fmla="*/ 115043 h 884194"/>
                  <a:gd name="connsiteX6" fmla="*/ 1157755 w 1159406"/>
                  <a:gd name="connsiteY6" fmla="*/ 575878 h 884194"/>
                  <a:gd name="connsiteX7" fmla="*/ 1125550 w 1159406"/>
                  <a:gd name="connsiteY7" fmla="*/ 854018 h 884194"/>
                  <a:gd name="connsiteX8" fmla="*/ 1111496 w 1159406"/>
                  <a:gd name="connsiteY8" fmla="*/ 866315 h 884194"/>
                  <a:gd name="connsiteX9" fmla="*/ 1091587 w 1159406"/>
                  <a:gd name="connsiteY9" fmla="*/ 887981 h 884194"/>
                  <a:gd name="connsiteX10" fmla="*/ 1062895 w 1159406"/>
                  <a:gd name="connsiteY10" fmla="*/ 870414 h 884194"/>
                  <a:gd name="connsiteX11" fmla="*/ 1031860 w 1159406"/>
                  <a:gd name="connsiteY11" fmla="*/ 767941 h 884194"/>
                  <a:gd name="connsiteX12" fmla="*/ 1031860 w 1159406"/>
                  <a:gd name="connsiteY12" fmla="*/ 753302 h 884194"/>
                  <a:gd name="connsiteX13" fmla="*/ 1013122 w 1159406"/>
                  <a:gd name="connsiteY13" fmla="*/ 738078 h 884194"/>
                  <a:gd name="connsiteX14" fmla="*/ 756647 w 1159406"/>
                  <a:gd name="connsiteY14" fmla="*/ 783166 h 884194"/>
                  <a:gd name="connsiteX15" fmla="*/ 617284 w 1159406"/>
                  <a:gd name="connsiteY15" fmla="*/ 790192 h 884194"/>
                  <a:gd name="connsiteX16" fmla="*/ 210906 w 1159406"/>
                  <a:gd name="connsiteY16" fmla="*/ 756816 h 884194"/>
                  <a:gd name="connsiteX17" fmla="*/ 125415 w 1159406"/>
                  <a:gd name="connsiteY17" fmla="*/ 736907 h 884194"/>
                  <a:gd name="connsiteX18" fmla="*/ 111361 w 1159406"/>
                  <a:gd name="connsiteY18" fmla="*/ 749203 h 884194"/>
                  <a:gd name="connsiteX19" fmla="*/ 69201 w 1159406"/>
                  <a:gd name="connsiteY19" fmla="*/ 876270 h 884194"/>
                  <a:gd name="connsiteX20" fmla="*/ 31725 w 1159406"/>
                  <a:gd name="connsiteY20" fmla="*/ 869829 h 884194"/>
                  <a:gd name="connsiteX21" fmla="*/ 27626 w 1159406"/>
                  <a:gd name="connsiteY21" fmla="*/ 830596 h 884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59406" h="884194">
                    <a:moveTo>
                      <a:pt x="27626" y="830596"/>
                    </a:moveTo>
                    <a:cubicBezTo>
                      <a:pt x="-9849" y="705872"/>
                      <a:pt x="-10435" y="581148"/>
                      <a:pt x="33482" y="458181"/>
                    </a:cubicBezTo>
                    <a:cubicBezTo>
                      <a:pt x="88525" y="305350"/>
                      <a:pt x="190997" y="194093"/>
                      <a:pt x="337973" y="124412"/>
                    </a:cubicBezTo>
                    <a:cubicBezTo>
                      <a:pt x="349098" y="119142"/>
                      <a:pt x="357296" y="112115"/>
                      <a:pt x="364908" y="102746"/>
                    </a:cubicBezTo>
                    <a:cubicBezTo>
                      <a:pt x="467381" y="-30761"/>
                      <a:pt x="667057" y="-34860"/>
                      <a:pt x="774800" y="94548"/>
                    </a:cubicBezTo>
                    <a:cubicBezTo>
                      <a:pt x="782998" y="103917"/>
                      <a:pt x="791781" y="110359"/>
                      <a:pt x="802907" y="115043"/>
                    </a:cubicBezTo>
                    <a:cubicBezTo>
                      <a:pt x="1004924" y="204048"/>
                      <a:pt x="1123793" y="358050"/>
                      <a:pt x="1157755" y="575878"/>
                    </a:cubicBezTo>
                    <a:cubicBezTo>
                      <a:pt x="1172394" y="670739"/>
                      <a:pt x="1161269" y="764428"/>
                      <a:pt x="1125550" y="854018"/>
                    </a:cubicBezTo>
                    <a:cubicBezTo>
                      <a:pt x="1117352" y="854018"/>
                      <a:pt x="1113838" y="858703"/>
                      <a:pt x="1111496" y="866315"/>
                    </a:cubicBezTo>
                    <a:cubicBezTo>
                      <a:pt x="1108568" y="876270"/>
                      <a:pt x="1104470" y="886810"/>
                      <a:pt x="1091587" y="887981"/>
                    </a:cubicBezTo>
                    <a:cubicBezTo>
                      <a:pt x="1078119" y="889152"/>
                      <a:pt x="1069336" y="880954"/>
                      <a:pt x="1062895" y="870414"/>
                    </a:cubicBezTo>
                    <a:cubicBezTo>
                      <a:pt x="1044742" y="838794"/>
                      <a:pt x="1029518" y="806002"/>
                      <a:pt x="1031860" y="767941"/>
                    </a:cubicBezTo>
                    <a:cubicBezTo>
                      <a:pt x="1031860" y="763257"/>
                      <a:pt x="1031275" y="757987"/>
                      <a:pt x="1031860" y="753302"/>
                    </a:cubicBezTo>
                    <a:cubicBezTo>
                      <a:pt x="1033617" y="738078"/>
                      <a:pt x="1028347" y="733979"/>
                      <a:pt x="1013122" y="738078"/>
                    </a:cubicBezTo>
                    <a:cubicBezTo>
                      <a:pt x="928802" y="760329"/>
                      <a:pt x="843310" y="774968"/>
                      <a:pt x="756647" y="783166"/>
                    </a:cubicBezTo>
                    <a:cubicBezTo>
                      <a:pt x="710388" y="787850"/>
                      <a:pt x="663544" y="789021"/>
                      <a:pt x="617284" y="790192"/>
                    </a:cubicBezTo>
                    <a:cubicBezTo>
                      <a:pt x="480264" y="793120"/>
                      <a:pt x="344999" y="783751"/>
                      <a:pt x="210906" y="756816"/>
                    </a:cubicBezTo>
                    <a:cubicBezTo>
                      <a:pt x="182214" y="750960"/>
                      <a:pt x="153522" y="745105"/>
                      <a:pt x="125415" y="736907"/>
                    </a:cubicBezTo>
                    <a:cubicBezTo>
                      <a:pt x="113118" y="733393"/>
                      <a:pt x="108434" y="735735"/>
                      <a:pt x="111361" y="749203"/>
                    </a:cubicBezTo>
                    <a:cubicBezTo>
                      <a:pt x="120730" y="798976"/>
                      <a:pt x="95551" y="838208"/>
                      <a:pt x="69201" y="876270"/>
                    </a:cubicBezTo>
                    <a:cubicBezTo>
                      <a:pt x="56319" y="894422"/>
                      <a:pt x="40509" y="890323"/>
                      <a:pt x="31725" y="869829"/>
                    </a:cubicBezTo>
                    <a:cubicBezTo>
                      <a:pt x="25284" y="856946"/>
                      <a:pt x="32311" y="843478"/>
                      <a:pt x="27626" y="830596"/>
                    </a:cubicBezTo>
                    <a:close/>
                  </a:path>
                </a:pathLst>
              </a:custGeom>
              <a:solidFill>
                <a:schemeClr val="tx1">
                  <a:lumMod val="95000"/>
                  <a:lumOff val="5000"/>
                </a:schemeClr>
              </a:solidFill>
              <a:ln w="5853" cap="flat">
                <a:solidFill>
                  <a:schemeClr val="tx1"/>
                </a:solid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69075806-DAF1-4E37-BC3A-64331D19AD4E}"/>
                  </a:ext>
                </a:extLst>
              </p:cNvPr>
              <p:cNvSpPr/>
              <p:nvPr/>
            </p:nvSpPr>
            <p:spPr>
              <a:xfrm>
                <a:off x="2392394" y="6346256"/>
                <a:ext cx="1651276" cy="310346"/>
              </a:xfrm>
              <a:custGeom>
                <a:avLst/>
                <a:gdLst>
                  <a:gd name="connsiteX0" fmla="*/ 329985 w 1651276"/>
                  <a:gd name="connsiteY0" fmla="*/ 91933 h 310346"/>
                  <a:gd name="connsiteX1" fmla="*/ 488672 w 1651276"/>
                  <a:gd name="connsiteY1" fmla="*/ 141120 h 310346"/>
                  <a:gd name="connsiteX2" fmla="*/ 708842 w 1651276"/>
                  <a:gd name="connsiteY2" fmla="*/ 193234 h 310346"/>
                  <a:gd name="connsiteX3" fmla="*/ 936624 w 1651276"/>
                  <a:gd name="connsiteY3" fmla="*/ 205531 h 310346"/>
                  <a:gd name="connsiteX4" fmla="*/ 1142156 w 1651276"/>
                  <a:gd name="connsiteY4" fmla="*/ 176839 h 310346"/>
                  <a:gd name="connsiteX5" fmla="*/ 1402144 w 1651276"/>
                  <a:gd name="connsiteY5" fmla="*/ 41575 h 310346"/>
                  <a:gd name="connsiteX6" fmla="*/ 1492905 w 1651276"/>
                  <a:gd name="connsiteY6" fmla="*/ 0 h 310346"/>
                  <a:gd name="connsiteX7" fmla="*/ 1653934 w 1651276"/>
                  <a:gd name="connsiteY7" fmla="*/ 252376 h 310346"/>
                  <a:gd name="connsiteX8" fmla="*/ 1653934 w 1651276"/>
                  <a:gd name="connsiteY8" fmla="*/ 312689 h 310346"/>
                  <a:gd name="connsiteX9" fmla="*/ 29594 w 1651276"/>
                  <a:gd name="connsiteY9" fmla="*/ 312689 h 310346"/>
                  <a:gd name="connsiteX10" fmla="*/ 316 w 1651276"/>
                  <a:gd name="connsiteY10" fmla="*/ 283411 h 310346"/>
                  <a:gd name="connsiteX11" fmla="*/ 87564 w 1651276"/>
                  <a:gd name="connsiteY11" fmla="*/ 61484 h 310346"/>
                  <a:gd name="connsiteX12" fmla="*/ 120941 w 1651276"/>
                  <a:gd name="connsiteY12" fmla="*/ 24008 h 310346"/>
                  <a:gd name="connsiteX13" fmla="*/ 156660 w 1651276"/>
                  <a:gd name="connsiteY13" fmla="*/ 35134 h 310346"/>
                  <a:gd name="connsiteX14" fmla="*/ 185352 w 1651276"/>
                  <a:gd name="connsiteY14" fmla="*/ 125895 h 310346"/>
                  <a:gd name="connsiteX15" fmla="*/ 249764 w 1651276"/>
                  <a:gd name="connsiteY15" fmla="*/ 221342 h 310346"/>
                  <a:gd name="connsiteX16" fmla="*/ 305392 w 1651276"/>
                  <a:gd name="connsiteY16" fmla="*/ 102473 h 310346"/>
                  <a:gd name="connsiteX17" fmla="*/ 329985 w 1651276"/>
                  <a:gd name="connsiteY17" fmla="*/ 91933 h 31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51276" h="310346">
                    <a:moveTo>
                      <a:pt x="329985" y="91933"/>
                    </a:moveTo>
                    <a:cubicBezTo>
                      <a:pt x="382686" y="108328"/>
                      <a:pt x="435386" y="125310"/>
                      <a:pt x="488672" y="141120"/>
                    </a:cubicBezTo>
                    <a:cubicBezTo>
                      <a:pt x="561281" y="162200"/>
                      <a:pt x="633890" y="181523"/>
                      <a:pt x="708842" y="193234"/>
                    </a:cubicBezTo>
                    <a:cubicBezTo>
                      <a:pt x="784379" y="204946"/>
                      <a:pt x="859331" y="212558"/>
                      <a:pt x="936624" y="205531"/>
                    </a:cubicBezTo>
                    <a:cubicBezTo>
                      <a:pt x="1005720" y="199090"/>
                      <a:pt x="1074231" y="193234"/>
                      <a:pt x="1142156" y="176839"/>
                    </a:cubicBezTo>
                    <a:cubicBezTo>
                      <a:pt x="1239944" y="152831"/>
                      <a:pt x="1324850" y="104815"/>
                      <a:pt x="1402144" y="41575"/>
                    </a:cubicBezTo>
                    <a:cubicBezTo>
                      <a:pt x="1428494" y="19909"/>
                      <a:pt x="1456601" y="1171"/>
                      <a:pt x="1492905" y="0"/>
                    </a:cubicBezTo>
                    <a:cubicBezTo>
                      <a:pt x="1592450" y="39233"/>
                      <a:pt x="1658619" y="143462"/>
                      <a:pt x="1653934" y="252376"/>
                    </a:cubicBezTo>
                    <a:cubicBezTo>
                      <a:pt x="1653934" y="252962"/>
                      <a:pt x="1655691" y="295122"/>
                      <a:pt x="1653934" y="312689"/>
                    </a:cubicBezTo>
                    <a:cubicBezTo>
                      <a:pt x="1132787" y="312689"/>
                      <a:pt x="550741" y="312689"/>
                      <a:pt x="29594" y="312689"/>
                    </a:cubicBezTo>
                    <a:cubicBezTo>
                      <a:pt x="-270" y="312689"/>
                      <a:pt x="-855" y="312689"/>
                      <a:pt x="316" y="283411"/>
                    </a:cubicBezTo>
                    <a:cubicBezTo>
                      <a:pt x="4415" y="199675"/>
                      <a:pt x="40134" y="128238"/>
                      <a:pt x="87564" y="61484"/>
                    </a:cubicBezTo>
                    <a:cubicBezTo>
                      <a:pt x="96933" y="48016"/>
                      <a:pt x="107473" y="34548"/>
                      <a:pt x="120941" y="24008"/>
                    </a:cubicBezTo>
                    <a:cubicBezTo>
                      <a:pt x="134994" y="21666"/>
                      <a:pt x="146705" y="26350"/>
                      <a:pt x="156660" y="35134"/>
                    </a:cubicBezTo>
                    <a:cubicBezTo>
                      <a:pt x="168371" y="64997"/>
                      <a:pt x="171884" y="97203"/>
                      <a:pt x="185352" y="125895"/>
                    </a:cubicBezTo>
                    <a:cubicBezTo>
                      <a:pt x="201162" y="159858"/>
                      <a:pt x="221071" y="190892"/>
                      <a:pt x="249764" y="221342"/>
                    </a:cubicBezTo>
                    <a:cubicBezTo>
                      <a:pt x="246836" y="169227"/>
                      <a:pt x="270844" y="132922"/>
                      <a:pt x="305392" y="102473"/>
                    </a:cubicBezTo>
                    <a:cubicBezTo>
                      <a:pt x="311833" y="97203"/>
                      <a:pt x="318274" y="89005"/>
                      <a:pt x="329985" y="91933"/>
                    </a:cubicBezTo>
                    <a:close/>
                  </a:path>
                </a:pathLst>
              </a:custGeom>
              <a:solidFill>
                <a:schemeClr val="accent2"/>
              </a:solidFill>
              <a:ln w="5853" cap="flat">
                <a:solidFill>
                  <a:schemeClr val="tx1"/>
                </a:solid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63B6A67-0B15-4001-9C07-4B17098E2BFC}"/>
                  </a:ext>
                </a:extLst>
              </p:cNvPr>
              <p:cNvSpPr/>
              <p:nvPr/>
            </p:nvSpPr>
            <p:spPr>
              <a:xfrm>
                <a:off x="2523004" y="5844481"/>
                <a:ext cx="626548" cy="731949"/>
              </a:xfrm>
              <a:custGeom>
                <a:avLst/>
                <a:gdLst>
                  <a:gd name="connsiteX0" fmla="*/ 199375 w 626548"/>
                  <a:gd name="connsiteY0" fmla="*/ 593707 h 731948"/>
                  <a:gd name="connsiteX1" fmla="*/ 125009 w 626548"/>
                  <a:gd name="connsiteY1" fmla="*/ 737169 h 731948"/>
                  <a:gd name="connsiteX2" fmla="*/ 6726 w 626548"/>
                  <a:gd name="connsiteY2" fmla="*/ 526953 h 731948"/>
                  <a:gd name="connsiteX3" fmla="*/ 148432 w 626548"/>
                  <a:gd name="connsiteY3" fmla="*/ 239444 h 731948"/>
                  <a:gd name="connsiteX4" fmla="*/ 265543 w 626548"/>
                  <a:gd name="connsiteY4" fmla="*/ 156294 h 731948"/>
                  <a:gd name="connsiteX5" fmla="*/ 379142 w 626548"/>
                  <a:gd name="connsiteY5" fmla="*/ 536 h 731948"/>
                  <a:gd name="connsiteX6" fmla="*/ 390268 w 626548"/>
                  <a:gd name="connsiteY6" fmla="*/ 4049 h 731948"/>
                  <a:gd name="connsiteX7" fmla="*/ 599898 w 626548"/>
                  <a:gd name="connsiteY7" fmla="*/ 108279 h 731948"/>
                  <a:gd name="connsiteX8" fmla="*/ 626833 w 626548"/>
                  <a:gd name="connsiteY8" fmla="*/ 139313 h 731948"/>
                  <a:gd name="connsiteX9" fmla="*/ 630347 w 626548"/>
                  <a:gd name="connsiteY9" fmla="*/ 172105 h 731948"/>
                  <a:gd name="connsiteX10" fmla="*/ 630347 w 626548"/>
                  <a:gd name="connsiteY10" fmla="*/ 247056 h 731948"/>
                  <a:gd name="connsiteX11" fmla="*/ 478101 w 626548"/>
                  <a:gd name="connsiteY11" fmla="*/ 485379 h 731948"/>
                  <a:gd name="connsiteX12" fmla="*/ 309460 w 626548"/>
                  <a:gd name="connsiteY12" fmla="*/ 552132 h 731948"/>
                  <a:gd name="connsiteX13" fmla="*/ 199375 w 626548"/>
                  <a:gd name="connsiteY13" fmla="*/ 593707 h 7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6548" h="731948">
                    <a:moveTo>
                      <a:pt x="199375" y="593707"/>
                    </a:moveTo>
                    <a:cubicBezTo>
                      <a:pt x="144918" y="626499"/>
                      <a:pt x="120910" y="671586"/>
                      <a:pt x="125009" y="737169"/>
                    </a:cubicBezTo>
                    <a:cubicBezTo>
                      <a:pt x="66453" y="680955"/>
                      <a:pt x="19609" y="602490"/>
                      <a:pt x="6726" y="526953"/>
                    </a:cubicBezTo>
                    <a:cubicBezTo>
                      <a:pt x="-886" y="514071"/>
                      <a:pt x="-31335" y="317909"/>
                      <a:pt x="148432" y="239444"/>
                    </a:cubicBezTo>
                    <a:cubicBezTo>
                      <a:pt x="206988" y="209580"/>
                      <a:pt x="226311" y="183816"/>
                      <a:pt x="265543" y="156294"/>
                    </a:cubicBezTo>
                    <a:cubicBezTo>
                      <a:pt x="321757" y="117648"/>
                      <a:pt x="363332" y="68461"/>
                      <a:pt x="379142" y="536"/>
                    </a:cubicBezTo>
                    <a:cubicBezTo>
                      <a:pt x="383826" y="-1221"/>
                      <a:pt x="386754" y="1707"/>
                      <a:pt x="390268" y="4049"/>
                    </a:cubicBezTo>
                    <a:cubicBezTo>
                      <a:pt x="453508" y="51480"/>
                      <a:pt x="524946" y="83685"/>
                      <a:pt x="599898" y="108279"/>
                    </a:cubicBezTo>
                    <a:cubicBezTo>
                      <a:pt x="616293" y="113549"/>
                      <a:pt x="628590" y="118819"/>
                      <a:pt x="626833" y="139313"/>
                    </a:cubicBezTo>
                    <a:cubicBezTo>
                      <a:pt x="626248" y="143412"/>
                      <a:pt x="630347" y="170933"/>
                      <a:pt x="630347" y="172105"/>
                    </a:cubicBezTo>
                    <a:cubicBezTo>
                      <a:pt x="632103" y="197283"/>
                      <a:pt x="632689" y="221877"/>
                      <a:pt x="630347" y="247056"/>
                    </a:cubicBezTo>
                    <a:cubicBezTo>
                      <a:pt x="622149" y="353628"/>
                      <a:pt x="560080" y="426237"/>
                      <a:pt x="478101" y="485379"/>
                    </a:cubicBezTo>
                    <a:cubicBezTo>
                      <a:pt x="427743" y="522269"/>
                      <a:pt x="368602" y="537493"/>
                      <a:pt x="309460" y="552132"/>
                    </a:cubicBezTo>
                    <a:cubicBezTo>
                      <a:pt x="270813" y="560916"/>
                      <a:pt x="232752" y="570870"/>
                      <a:pt x="199375" y="593707"/>
                    </a:cubicBezTo>
                    <a:close/>
                  </a:path>
                </a:pathLst>
              </a:custGeom>
              <a:solidFill>
                <a:schemeClr val="tx1">
                  <a:lumMod val="95000"/>
                  <a:lumOff val="5000"/>
                </a:schemeClr>
              </a:solidFill>
              <a:ln w="5853" cap="flat">
                <a:solidFill>
                  <a:schemeClr val="tx1"/>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E2129BE5-1183-4A79-9A81-084C2561CD4F}"/>
                  </a:ext>
                </a:extLst>
              </p:cNvPr>
              <p:cNvSpPr/>
              <p:nvPr/>
            </p:nvSpPr>
            <p:spPr>
              <a:xfrm>
                <a:off x="2646451" y="5237207"/>
                <a:ext cx="1235529" cy="1317508"/>
              </a:xfrm>
              <a:custGeom>
                <a:avLst/>
                <a:gdLst>
                  <a:gd name="connsiteX0" fmla="*/ 796165 w 1235529"/>
                  <a:gd name="connsiteY0" fmla="*/ 950362 h 1317507"/>
                  <a:gd name="connsiteX1" fmla="*/ 739366 w 1235529"/>
                  <a:gd name="connsiteY1" fmla="*/ 886536 h 1317507"/>
                  <a:gd name="connsiteX2" fmla="*/ 727655 w 1235529"/>
                  <a:gd name="connsiteY2" fmla="*/ 723165 h 1317507"/>
                  <a:gd name="connsiteX3" fmla="*/ 727655 w 1235529"/>
                  <a:gd name="connsiteY3" fmla="*/ 690960 h 1317507"/>
                  <a:gd name="connsiteX4" fmla="*/ 727655 w 1235529"/>
                  <a:gd name="connsiteY4" fmla="*/ 690960 h 1317507"/>
                  <a:gd name="connsiteX5" fmla="*/ 803778 w 1235529"/>
                  <a:gd name="connsiteY5" fmla="*/ 652312 h 1317507"/>
                  <a:gd name="connsiteX6" fmla="*/ 956609 w 1235529"/>
                  <a:gd name="connsiteY6" fmla="*/ 509436 h 1317507"/>
                  <a:gd name="connsiteX7" fmla="*/ 994670 w 1235529"/>
                  <a:gd name="connsiteY7" fmla="*/ 395252 h 1317507"/>
                  <a:gd name="connsiteX8" fmla="*/ 1005796 w 1235529"/>
                  <a:gd name="connsiteY8" fmla="*/ 377686 h 1317507"/>
                  <a:gd name="connsiteX9" fmla="*/ 1077819 w 1235529"/>
                  <a:gd name="connsiteY9" fmla="*/ 324985 h 1317507"/>
                  <a:gd name="connsiteX10" fmla="*/ 1119394 w 1235529"/>
                  <a:gd name="connsiteY10" fmla="*/ 130580 h 1317507"/>
                  <a:gd name="connsiteX11" fmla="*/ 1105341 w 1235529"/>
                  <a:gd name="connsiteY11" fmla="*/ 117697 h 1317507"/>
                  <a:gd name="connsiteX12" fmla="*/ 1099485 w 1235529"/>
                  <a:gd name="connsiteY12" fmla="*/ 144047 h 1317507"/>
                  <a:gd name="connsiteX13" fmla="*/ 1067279 w 1235529"/>
                  <a:gd name="connsiteY13" fmla="*/ 150489 h 1317507"/>
                  <a:gd name="connsiteX14" fmla="*/ 1044443 w 1235529"/>
                  <a:gd name="connsiteY14" fmla="*/ 108914 h 1317507"/>
                  <a:gd name="connsiteX15" fmla="*/ 1034488 w 1235529"/>
                  <a:gd name="connsiteY15" fmla="*/ 1171 h 1317507"/>
                  <a:gd name="connsiteX16" fmla="*/ 564284 w 1235529"/>
                  <a:gd name="connsiteY16" fmla="*/ 62069 h 1317507"/>
                  <a:gd name="connsiteX17" fmla="*/ 91738 w 1235529"/>
                  <a:gd name="connsiteY17" fmla="*/ 0 h 1317507"/>
                  <a:gd name="connsiteX18" fmla="*/ 58361 w 1235529"/>
                  <a:gd name="connsiteY18" fmla="*/ 150489 h 1317507"/>
                  <a:gd name="connsiteX19" fmla="*/ 41966 w 1235529"/>
                  <a:gd name="connsiteY19" fmla="*/ 161029 h 1317507"/>
                  <a:gd name="connsiteX20" fmla="*/ 30840 w 1235529"/>
                  <a:gd name="connsiteY20" fmla="*/ 144633 h 1317507"/>
                  <a:gd name="connsiteX21" fmla="*/ 22057 w 1235529"/>
                  <a:gd name="connsiteY21" fmla="*/ 106572 h 1317507"/>
                  <a:gd name="connsiteX22" fmla="*/ 19714 w 1235529"/>
                  <a:gd name="connsiteY22" fmla="*/ 122967 h 1317507"/>
                  <a:gd name="connsiteX23" fmla="*/ 26155 w 1235529"/>
                  <a:gd name="connsiteY23" fmla="*/ 281068 h 1317507"/>
                  <a:gd name="connsiteX24" fmla="*/ 111062 w 1235529"/>
                  <a:gd name="connsiteY24" fmla="*/ 371830 h 1317507"/>
                  <a:gd name="connsiteX25" fmla="*/ 142682 w 1235529"/>
                  <a:gd name="connsiteY25" fmla="*/ 411062 h 1317507"/>
                  <a:gd name="connsiteX26" fmla="*/ 252181 w 1235529"/>
                  <a:gd name="connsiteY26" fmla="*/ 601369 h 1317507"/>
                  <a:gd name="connsiteX27" fmla="*/ 285558 w 1235529"/>
                  <a:gd name="connsiteY27" fmla="*/ 631233 h 1317507"/>
                  <a:gd name="connsiteX28" fmla="*/ 461811 w 1235529"/>
                  <a:gd name="connsiteY28" fmla="*/ 715553 h 1317507"/>
                  <a:gd name="connsiteX29" fmla="*/ 499873 w 1235529"/>
                  <a:gd name="connsiteY29" fmla="*/ 751272 h 1317507"/>
                  <a:gd name="connsiteX30" fmla="*/ 501629 w 1235529"/>
                  <a:gd name="connsiteY30" fmla="*/ 850817 h 1317507"/>
                  <a:gd name="connsiteX31" fmla="*/ 406183 w 1235529"/>
                  <a:gd name="connsiteY31" fmla="*/ 1042295 h 1317507"/>
                  <a:gd name="connsiteX32" fmla="*/ 190112 w 1235529"/>
                  <a:gd name="connsiteY32" fmla="*/ 1151795 h 1317507"/>
                  <a:gd name="connsiteX33" fmla="*/ 97008 w 1235529"/>
                  <a:gd name="connsiteY33" fmla="*/ 1181658 h 1317507"/>
                  <a:gd name="connsiteX34" fmla="*/ 74757 w 1235529"/>
                  <a:gd name="connsiteY34" fmla="*/ 1203324 h 1317507"/>
                  <a:gd name="connsiteX35" fmla="*/ 92324 w 1235529"/>
                  <a:gd name="connsiteY35" fmla="*/ 1213278 h 1317507"/>
                  <a:gd name="connsiteX36" fmla="*/ 359339 w 1235529"/>
                  <a:gd name="connsiteY36" fmla="*/ 1288230 h 1317507"/>
                  <a:gd name="connsiteX37" fmla="*/ 642164 w 1235529"/>
                  <a:gd name="connsiteY37" fmla="*/ 1322192 h 1317507"/>
                  <a:gd name="connsiteX38" fmla="*/ 739952 w 1235529"/>
                  <a:gd name="connsiteY38" fmla="*/ 1314580 h 1317507"/>
                  <a:gd name="connsiteX39" fmla="*/ 1147501 w 1235529"/>
                  <a:gd name="connsiteY39" fmla="*/ 1157064 h 1317507"/>
                  <a:gd name="connsiteX40" fmla="*/ 1225380 w 1235529"/>
                  <a:gd name="connsiteY40" fmla="*/ 1115490 h 1317507"/>
                  <a:gd name="connsiteX41" fmla="*/ 1237677 w 1235529"/>
                  <a:gd name="connsiteY41" fmla="*/ 1108463 h 1317507"/>
                  <a:gd name="connsiteX42" fmla="*/ 796165 w 1235529"/>
                  <a:gd name="connsiteY42" fmla="*/ 950362 h 131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235529" h="1317507">
                    <a:moveTo>
                      <a:pt x="796165" y="950362"/>
                    </a:moveTo>
                    <a:cubicBezTo>
                      <a:pt x="762789" y="940408"/>
                      <a:pt x="744051" y="920499"/>
                      <a:pt x="739366" y="886536"/>
                    </a:cubicBezTo>
                    <a:cubicBezTo>
                      <a:pt x="732925" y="842619"/>
                      <a:pt x="727655" y="723165"/>
                      <a:pt x="727655" y="723165"/>
                    </a:cubicBezTo>
                    <a:cubicBezTo>
                      <a:pt x="727655" y="712625"/>
                      <a:pt x="727655" y="701500"/>
                      <a:pt x="727655" y="690960"/>
                    </a:cubicBezTo>
                    <a:cubicBezTo>
                      <a:pt x="727655" y="690960"/>
                      <a:pt x="727655" y="690960"/>
                      <a:pt x="727655" y="690960"/>
                    </a:cubicBezTo>
                    <a:cubicBezTo>
                      <a:pt x="752834" y="678077"/>
                      <a:pt x="779184" y="666366"/>
                      <a:pt x="803778" y="652312"/>
                    </a:cubicBezTo>
                    <a:cubicBezTo>
                      <a:pt x="865847" y="617179"/>
                      <a:pt x="922646" y="575019"/>
                      <a:pt x="956609" y="509436"/>
                    </a:cubicBezTo>
                    <a:cubicBezTo>
                      <a:pt x="975347" y="473132"/>
                      <a:pt x="983544" y="433899"/>
                      <a:pt x="994670" y="395252"/>
                    </a:cubicBezTo>
                    <a:cubicBezTo>
                      <a:pt x="996427" y="388226"/>
                      <a:pt x="995841" y="379442"/>
                      <a:pt x="1005796" y="377686"/>
                    </a:cubicBezTo>
                    <a:cubicBezTo>
                      <a:pt x="1038001" y="371244"/>
                      <a:pt x="1059667" y="349579"/>
                      <a:pt x="1077819" y="324985"/>
                    </a:cubicBezTo>
                    <a:cubicBezTo>
                      <a:pt x="1121736" y="267015"/>
                      <a:pt x="1151014" y="204946"/>
                      <a:pt x="1119394" y="130580"/>
                    </a:cubicBezTo>
                    <a:cubicBezTo>
                      <a:pt x="1113539" y="127652"/>
                      <a:pt x="1114710" y="117112"/>
                      <a:pt x="1105341" y="117697"/>
                    </a:cubicBezTo>
                    <a:cubicBezTo>
                      <a:pt x="1102998" y="127066"/>
                      <a:pt x="1101827" y="135850"/>
                      <a:pt x="1099485" y="144047"/>
                    </a:cubicBezTo>
                    <a:cubicBezTo>
                      <a:pt x="1093044" y="165128"/>
                      <a:pt x="1081333" y="167470"/>
                      <a:pt x="1067279" y="150489"/>
                    </a:cubicBezTo>
                    <a:cubicBezTo>
                      <a:pt x="1056739" y="138192"/>
                      <a:pt x="1050884" y="123553"/>
                      <a:pt x="1044443" y="108914"/>
                    </a:cubicBezTo>
                    <a:cubicBezTo>
                      <a:pt x="1029804" y="74951"/>
                      <a:pt x="1030975" y="39233"/>
                      <a:pt x="1034488" y="1171"/>
                    </a:cubicBezTo>
                    <a:cubicBezTo>
                      <a:pt x="878729" y="43331"/>
                      <a:pt x="722971" y="62655"/>
                      <a:pt x="564284" y="62069"/>
                    </a:cubicBezTo>
                    <a:cubicBezTo>
                      <a:pt x="405598" y="60898"/>
                      <a:pt x="249253" y="42746"/>
                      <a:pt x="91738" y="0"/>
                    </a:cubicBezTo>
                    <a:cubicBezTo>
                      <a:pt x="118088" y="61484"/>
                      <a:pt x="85882" y="105401"/>
                      <a:pt x="58361" y="150489"/>
                    </a:cubicBezTo>
                    <a:cubicBezTo>
                      <a:pt x="54848" y="156344"/>
                      <a:pt x="50163" y="162785"/>
                      <a:pt x="41966" y="161029"/>
                    </a:cubicBezTo>
                    <a:cubicBezTo>
                      <a:pt x="33768" y="159272"/>
                      <a:pt x="33182" y="151074"/>
                      <a:pt x="30840" y="144633"/>
                    </a:cubicBezTo>
                    <a:cubicBezTo>
                      <a:pt x="26155" y="132336"/>
                      <a:pt x="29083" y="118283"/>
                      <a:pt x="22057" y="106572"/>
                    </a:cubicBezTo>
                    <a:cubicBezTo>
                      <a:pt x="20885" y="111842"/>
                      <a:pt x="23228" y="117697"/>
                      <a:pt x="19714" y="122967"/>
                    </a:cubicBezTo>
                    <a:cubicBezTo>
                      <a:pt x="-13077" y="176839"/>
                      <a:pt x="-780" y="229539"/>
                      <a:pt x="26155" y="281068"/>
                    </a:cubicBezTo>
                    <a:cubicBezTo>
                      <a:pt x="46064" y="318544"/>
                      <a:pt x="70072" y="355434"/>
                      <a:pt x="111062" y="371830"/>
                    </a:cubicBezTo>
                    <a:cubicBezTo>
                      <a:pt x="132142" y="380028"/>
                      <a:pt x="138583" y="391739"/>
                      <a:pt x="142682" y="411062"/>
                    </a:cubicBezTo>
                    <a:cubicBezTo>
                      <a:pt x="159077" y="486014"/>
                      <a:pt x="188941" y="553353"/>
                      <a:pt x="252181" y="601369"/>
                    </a:cubicBezTo>
                    <a:cubicBezTo>
                      <a:pt x="253352" y="602540"/>
                      <a:pt x="275018" y="624206"/>
                      <a:pt x="285558" y="631233"/>
                    </a:cubicBezTo>
                    <a:cubicBezTo>
                      <a:pt x="340015" y="668123"/>
                      <a:pt x="399742" y="694473"/>
                      <a:pt x="461811" y="715553"/>
                    </a:cubicBezTo>
                    <a:cubicBezTo>
                      <a:pt x="480549" y="721994"/>
                      <a:pt x="496945" y="728435"/>
                      <a:pt x="499873" y="751272"/>
                    </a:cubicBezTo>
                    <a:cubicBezTo>
                      <a:pt x="500458" y="754200"/>
                      <a:pt x="505143" y="826809"/>
                      <a:pt x="501629" y="850817"/>
                    </a:cubicBezTo>
                    <a:cubicBezTo>
                      <a:pt x="495774" y="927525"/>
                      <a:pt x="458298" y="989009"/>
                      <a:pt x="406183" y="1042295"/>
                    </a:cubicBezTo>
                    <a:cubicBezTo>
                      <a:pt x="346456" y="1103193"/>
                      <a:pt x="271505" y="1133642"/>
                      <a:pt x="190112" y="1151795"/>
                    </a:cubicBezTo>
                    <a:cubicBezTo>
                      <a:pt x="157906" y="1158821"/>
                      <a:pt x="126872" y="1168190"/>
                      <a:pt x="97008" y="1181658"/>
                    </a:cubicBezTo>
                    <a:cubicBezTo>
                      <a:pt x="87054" y="1185757"/>
                      <a:pt x="75342" y="1189270"/>
                      <a:pt x="74757" y="1203324"/>
                    </a:cubicBezTo>
                    <a:cubicBezTo>
                      <a:pt x="78856" y="1209765"/>
                      <a:pt x="85882" y="1211521"/>
                      <a:pt x="92324" y="1213278"/>
                    </a:cubicBezTo>
                    <a:cubicBezTo>
                      <a:pt x="181329" y="1239043"/>
                      <a:pt x="269162" y="1267149"/>
                      <a:pt x="359339" y="1288230"/>
                    </a:cubicBezTo>
                    <a:cubicBezTo>
                      <a:pt x="452442" y="1309895"/>
                      <a:pt x="546132" y="1325120"/>
                      <a:pt x="642164" y="1322192"/>
                    </a:cubicBezTo>
                    <a:cubicBezTo>
                      <a:pt x="674955" y="1321021"/>
                      <a:pt x="707161" y="1316337"/>
                      <a:pt x="739952" y="1314580"/>
                    </a:cubicBezTo>
                    <a:cubicBezTo>
                      <a:pt x="892197" y="1304040"/>
                      <a:pt x="1029218" y="1255438"/>
                      <a:pt x="1147501" y="1157064"/>
                    </a:cubicBezTo>
                    <a:cubicBezTo>
                      <a:pt x="1170338" y="1137741"/>
                      <a:pt x="1194346" y="1119589"/>
                      <a:pt x="1225380" y="1115490"/>
                    </a:cubicBezTo>
                    <a:cubicBezTo>
                      <a:pt x="1230065" y="1114904"/>
                      <a:pt x="1234749" y="1112562"/>
                      <a:pt x="1237677" y="1108463"/>
                    </a:cubicBezTo>
                    <a:cubicBezTo>
                      <a:pt x="1217182" y="1089725"/>
                      <a:pt x="919718" y="988423"/>
                      <a:pt x="796165" y="950362"/>
                    </a:cubicBezTo>
                    <a:close/>
                  </a:path>
                </a:pathLst>
              </a:custGeom>
              <a:solidFill>
                <a:srgbClr val="C09679"/>
              </a:solidFill>
              <a:ln w="5853" cap="flat">
                <a:solidFill>
                  <a:schemeClr val="tx1"/>
                </a:solid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EB5A43F-B7F5-4D5E-8F52-38FE9B80CBFB}"/>
                  </a:ext>
                </a:extLst>
              </p:cNvPr>
              <p:cNvSpPr/>
              <p:nvPr/>
            </p:nvSpPr>
            <p:spPr>
              <a:xfrm>
                <a:off x="3152765" y="6016001"/>
                <a:ext cx="5856" cy="70267"/>
              </a:xfrm>
              <a:custGeom>
                <a:avLst/>
                <a:gdLst>
                  <a:gd name="connsiteX0" fmla="*/ 0 w 0"/>
                  <a:gd name="connsiteY0" fmla="*/ 74951 h 70267"/>
                  <a:gd name="connsiteX1" fmla="*/ 0 w 0"/>
                  <a:gd name="connsiteY1" fmla="*/ 0 h 70267"/>
                  <a:gd name="connsiteX2" fmla="*/ 0 w 0"/>
                  <a:gd name="connsiteY2" fmla="*/ 74951 h 70267"/>
                </a:gdLst>
                <a:ahLst/>
                <a:cxnLst>
                  <a:cxn ang="0">
                    <a:pos x="connsiteX0" y="connsiteY0"/>
                  </a:cxn>
                  <a:cxn ang="0">
                    <a:pos x="connsiteX1" y="connsiteY1"/>
                  </a:cxn>
                  <a:cxn ang="0">
                    <a:pos x="connsiteX2" y="connsiteY2"/>
                  </a:cxn>
                </a:cxnLst>
                <a:rect l="l" t="t" r="r" b="b"/>
                <a:pathLst>
                  <a:path h="70267">
                    <a:moveTo>
                      <a:pt x="0" y="74951"/>
                    </a:moveTo>
                    <a:cubicBezTo>
                      <a:pt x="0" y="49773"/>
                      <a:pt x="0" y="25179"/>
                      <a:pt x="0" y="0"/>
                    </a:cubicBezTo>
                    <a:cubicBezTo>
                      <a:pt x="5856" y="25179"/>
                      <a:pt x="5856" y="50358"/>
                      <a:pt x="0" y="74951"/>
                    </a:cubicBezTo>
                    <a:close/>
                  </a:path>
                </a:pathLst>
              </a:custGeom>
              <a:solidFill>
                <a:srgbClr val="C09679"/>
              </a:solidFill>
              <a:ln w="5853" cap="flat">
                <a:solidFill>
                  <a:schemeClr val="tx1"/>
                </a:solidFill>
                <a:prstDash val="solid"/>
                <a:miter/>
              </a:ln>
            </p:spPr>
            <p:txBody>
              <a:bodyPr rtlCol="0" anchor="ctr"/>
              <a:lstStyle/>
              <a:p>
                <a:endParaRPr lang="en-US"/>
              </a:p>
            </p:txBody>
          </p:sp>
        </p:grpSp>
      </p:grpSp>
      <p:grpSp>
        <p:nvGrpSpPr>
          <p:cNvPr id="74" name="Group 73">
            <a:extLst>
              <a:ext uri="{FF2B5EF4-FFF2-40B4-BE49-F238E27FC236}">
                <a16:creationId xmlns:a16="http://schemas.microsoft.com/office/drawing/2014/main" id="{897329CE-5216-4F2B-A207-34D1E73E0FBE}"/>
              </a:ext>
            </a:extLst>
          </p:cNvPr>
          <p:cNvGrpSpPr/>
          <p:nvPr/>
        </p:nvGrpSpPr>
        <p:grpSpPr>
          <a:xfrm>
            <a:off x="9828326" y="2321060"/>
            <a:ext cx="952751" cy="952751"/>
            <a:chOff x="8891613" y="4163826"/>
            <a:chExt cx="1741367" cy="1741367"/>
          </a:xfrm>
        </p:grpSpPr>
        <p:sp>
          <p:nvSpPr>
            <p:cNvPr id="75" name="Oval 74">
              <a:extLst>
                <a:ext uri="{FF2B5EF4-FFF2-40B4-BE49-F238E27FC236}">
                  <a16:creationId xmlns:a16="http://schemas.microsoft.com/office/drawing/2014/main" id="{76B3BA12-8DE5-4B8A-8BA9-A59463BD28E2}"/>
                </a:ext>
              </a:extLst>
            </p:cNvPr>
            <p:cNvSpPr/>
            <p:nvPr/>
          </p:nvSpPr>
          <p:spPr>
            <a:xfrm>
              <a:off x="8891613" y="4163826"/>
              <a:ext cx="1741367" cy="1741367"/>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6" name="Group 75">
              <a:extLst>
                <a:ext uri="{FF2B5EF4-FFF2-40B4-BE49-F238E27FC236}">
                  <a16:creationId xmlns:a16="http://schemas.microsoft.com/office/drawing/2014/main" id="{30462D44-481A-4AEC-B3ED-7980FDB19186}"/>
                </a:ext>
              </a:extLst>
            </p:cNvPr>
            <p:cNvGrpSpPr/>
            <p:nvPr/>
          </p:nvGrpSpPr>
          <p:grpSpPr>
            <a:xfrm>
              <a:off x="9213048" y="4407749"/>
              <a:ext cx="1098496" cy="1253521"/>
              <a:chOff x="10255665" y="4623530"/>
              <a:chExt cx="1780099" cy="2031315"/>
            </a:xfrm>
          </p:grpSpPr>
          <p:sp>
            <p:nvSpPr>
              <p:cNvPr id="77" name="Freeform: Shape 76">
                <a:extLst>
                  <a:ext uri="{FF2B5EF4-FFF2-40B4-BE49-F238E27FC236}">
                    <a16:creationId xmlns:a16="http://schemas.microsoft.com/office/drawing/2014/main" id="{4F22E3AD-762F-46FF-9557-6AD9E2CAA111}"/>
                  </a:ext>
                </a:extLst>
              </p:cNvPr>
              <p:cNvSpPr/>
              <p:nvPr/>
            </p:nvSpPr>
            <p:spPr>
              <a:xfrm>
                <a:off x="10527907" y="5069090"/>
                <a:ext cx="1235529" cy="1469753"/>
              </a:xfrm>
              <a:custGeom>
                <a:avLst/>
                <a:gdLst>
                  <a:gd name="connsiteX0" fmla="*/ 1210323 w 1235529"/>
                  <a:gd name="connsiteY0" fmla="*/ 283472 h 1469752"/>
                  <a:gd name="connsiteX1" fmla="*/ 1094383 w 1235529"/>
                  <a:gd name="connsiteY1" fmla="*/ 460897 h 1469752"/>
                  <a:gd name="connsiteX2" fmla="*/ 1096725 w 1235529"/>
                  <a:gd name="connsiteY2" fmla="*/ 316849 h 1469752"/>
                  <a:gd name="connsiteX3" fmla="*/ 914030 w 1235529"/>
                  <a:gd name="connsiteY3" fmla="*/ 106048 h 1469752"/>
                  <a:gd name="connsiteX4" fmla="*/ 446754 w 1235529"/>
                  <a:gd name="connsiteY4" fmla="*/ 34610 h 1469752"/>
                  <a:gd name="connsiteX5" fmla="*/ 353651 w 1235529"/>
                  <a:gd name="connsiteY5" fmla="*/ 8260 h 1469752"/>
                  <a:gd name="connsiteX6" fmla="*/ 326129 w 1235529"/>
                  <a:gd name="connsiteY6" fmla="*/ 5917 h 1469752"/>
                  <a:gd name="connsiteX7" fmla="*/ 196135 w 1235529"/>
                  <a:gd name="connsiteY7" fmla="*/ 108390 h 1469752"/>
                  <a:gd name="connsiteX8" fmla="*/ 120013 w 1235529"/>
                  <a:gd name="connsiteY8" fmla="*/ 192711 h 1469752"/>
                  <a:gd name="connsiteX9" fmla="*/ 94833 w 1235529"/>
                  <a:gd name="connsiteY9" fmla="*/ 310408 h 1469752"/>
                  <a:gd name="connsiteX10" fmla="*/ 111815 w 1235529"/>
                  <a:gd name="connsiteY10" fmla="*/ 404097 h 1469752"/>
                  <a:gd name="connsiteX11" fmla="*/ 19296 w 1235529"/>
                  <a:gd name="connsiteY11" fmla="*/ 294012 h 1469752"/>
                  <a:gd name="connsiteX12" fmla="*/ 3486 w 1235529"/>
                  <a:gd name="connsiteY12" fmla="*/ 328560 h 1469752"/>
                  <a:gd name="connsiteX13" fmla="*/ 118841 w 1235529"/>
                  <a:gd name="connsiteY13" fmla="*/ 537605 h 1469752"/>
                  <a:gd name="connsiteX14" fmla="*/ 157488 w 1235529"/>
                  <a:gd name="connsiteY14" fmla="*/ 582693 h 1469752"/>
                  <a:gd name="connsiteX15" fmla="*/ 169200 w 1235529"/>
                  <a:gd name="connsiteY15" fmla="*/ 619583 h 1469752"/>
                  <a:gd name="connsiteX16" fmla="*/ 277528 w 1235529"/>
                  <a:gd name="connsiteY16" fmla="*/ 769486 h 1469752"/>
                  <a:gd name="connsiteX17" fmla="*/ 438557 w 1235529"/>
                  <a:gd name="connsiteY17" fmla="*/ 856149 h 1469752"/>
                  <a:gd name="connsiteX18" fmla="*/ 433872 w 1235529"/>
                  <a:gd name="connsiteY18" fmla="*/ 1021862 h 1469752"/>
                  <a:gd name="connsiteX19" fmla="*/ 356579 w 1235529"/>
                  <a:gd name="connsiteY19" fmla="*/ 1120822 h 1469752"/>
                  <a:gd name="connsiteX20" fmla="*/ 110058 w 1235529"/>
                  <a:gd name="connsiteY20" fmla="*/ 1192260 h 1469752"/>
                  <a:gd name="connsiteX21" fmla="*/ 247664 w 1235529"/>
                  <a:gd name="connsiteY21" fmla="*/ 1336307 h 1469752"/>
                  <a:gd name="connsiteX22" fmla="*/ 757100 w 1235529"/>
                  <a:gd name="connsiteY22" fmla="*/ 1454590 h 1469752"/>
                  <a:gd name="connsiteX23" fmla="*/ 1135372 w 1235529"/>
                  <a:gd name="connsiteY23" fmla="*/ 1193431 h 1469752"/>
                  <a:gd name="connsiteX24" fmla="*/ 862501 w 1235529"/>
                  <a:gd name="connsiteY24" fmla="*/ 1114966 h 1469752"/>
                  <a:gd name="connsiteX25" fmla="*/ 807459 w 1235529"/>
                  <a:gd name="connsiteY25" fmla="*/ 1052897 h 1469752"/>
                  <a:gd name="connsiteX26" fmla="*/ 798089 w 1235529"/>
                  <a:gd name="connsiteY26" fmla="*/ 856149 h 1469752"/>
                  <a:gd name="connsiteX27" fmla="*/ 798089 w 1235529"/>
                  <a:gd name="connsiteY27" fmla="*/ 856149 h 1469752"/>
                  <a:gd name="connsiteX28" fmla="*/ 850790 w 1235529"/>
                  <a:gd name="connsiteY28" fmla="*/ 833312 h 1469752"/>
                  <a:gd name="connsiteX29" fmla="*/ 1077987 w 1235529"/>
                  <a:gd name="connsiteY29" fmla="*/ 586792 h 1469752"/>
                  <a:gd name="connsiteX30" fmla="*/ 1121318 w 1235529"/>
                  <a:gd name="connsiteY30" fmla="*/ 534677 h 1469752"/>
                  <a:gd name="connsiteX31" fmla="*/ 1232575 w 1235529"/>
                  <a:gd name="connsiteY31" fmla="*/ 387116 h 1469752"/>
                  <a:gd name="connsiteX32" fmla="*/ 1210323 w 1235529"/>
                  <a:gd name="connsiteY32" fmla="*/ 283472 h 1469752"/>
                  <a:gd name="connsiteX33" fmla="*/ 788721 w 1235529"/>
                  <a:gd name="connsiteY33" fmla="*/ 886012 h 1469752"/>
                  <a:gd name="connsiteX34" fmla="*/ 789306 w 1235529"/>
                  <a:gd name="connsiteY34" fmla="*/ 887183 h 1469752"/>
                  <a:gd name="connsiteX35" fmla="*/ 788135 w 1235529"/>
                  <a:gd name="connsiteY35" fmla="*/ 888940 h 1469752"/>
                  <a:gd name="connsiteX36" fmla="*/ 788721 w 1235529"/>
                  <a:gd name="connsiteY36" fmla="*/ 886012 h 146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35529" h="1469752">
                    <a:moveTo>
                      <a:pt x="1210323" y="283472"/>
                    </a:moveTo>
                    <a:cubicBezTo>
                      <a:pt x="1179874" y="348469"/>
                      <a:pt x="1142398" y="405854"/>
                      <a:pt x="1094383" y="460897"/>
                    </a:cubicBezTo>
                    <a:cubicBezTo>
                      <a:pt x="1100238" y="409953"/>
                      <a:pt x="1101409" y="363108"/>
                      <a:pt x="1096725" y="316849"/>
                    </a:cubicBezTo>
                    <a:cubicBezTo>
                      <a:pt x="1082672" y="176315"/>
                      <a:pt x="991324" y="152892"/>
                      <a:pt x="914030" y="106048"/>
                    </a:cubicBezTo>
                    <a:cubicBezTo>
                      <a:pt x="774082" y="8260"/>
                      <a:pt x="618323" y="3575"/>
                      <a:pt x="446754" y="34610"/>
                    </a:cubicBezTo>
                    <a:cubicBezTo>
                      <a:pt x="410450" y="41051"/>
                      <a:pt x="379415" y="33439"/>
                      <a:pt x="353651" y="8260"/>
                    </a:cubicBezTo>
                    <a:cubicBezTo>
                      <a:pt x="343696" y="-1695"/>
                      <a:pt x="337255" y="-2866"/>
                      <a:pt x="326129" y="5917"/>
                    </a:cubicBezTo>
                    <a:cubicBezTo>
                      <a:pt x="283384" y="40465"/>
                      <a:pt x="238881" y="73256"/>
                      <a:pt x="196135" y="108390"/>
                    </a:cubicBezTo>
                    <a:cubicBezTo>
                      <a:pt x="166857" y="132398"/>
                      <a:pt x="136994" y="157577"/>
                      <a:pt x="120013" y="192711"/>
                    </a:cubicBezTo>
                    <a:cubicBezTo>
                      <a:pt x="101860" y="215547"/>
                      <a:pt x="91320" y="278788"/>
                      <a:pt x="94833" y="310408"/>
                    </a:cubicBezTo>
                    <a:cubicBezTo>
                      <a:pt x="99518" y="343199"/>
                      <a:pt x="105374" y="370720"/>
                      <a:pt x="111815" y="404097"/>
                    </a:cubicBezTo>
                    <a:cubicBezTo>
                      <a:pt x="64384" y="377747"/>
                      <a:pt x="38620" y="339686"/>
                      <a:pt x="19296" y="294012"/>
                    </a:cubicBezTo>
                    <a:cubicBezTo>
                      <a:pt x="9342" y="305138"/>
                      <a:pt x="6414" y="316849"/>
                      <a:pt x="3486" y="328560"/>
                    </a:cubicBezTo>
                    <a:cubicBezTo>
                      <a:pt x="-17594" y="407611"/>
                      <a:pt x="61457" y="517696"/>
                      <a:pt x="118841" y="537605"/>
                    </a:cubicBezTo>
                    <a:cubicBezTo>
                      <a:pt x="144020" y="546388"/>
                      <a:pt x="152804" y="559856"/>
                      <a:pt x="157488" y="582693"/>
                    </a:cubicBezTo>
                    <a:cubicBezTo>
                      <a:pt x="159830" y="595575"/>
                      <a:pt x="165686" y="607286"/>
                      <a:pt x="169200" y="619583"/>
                    </a:cubicBezTo>
                    <a:cubicBezTo>
                      <a:pt x="187352" y="682238"/>
                      <a:pt x="224828" y="730839"/>
                      <a:pt x="277528" y="769486"/>
                    </a:cubicBezTo>
                    <a:cubicBezTo>
                      <a:pt x="327301" y="805791"/>
                      <a:pt x="382343" y="832727"/>
                      <a:pt x="438557" y="856149"/>
                    </a:cubicBezTo>
                    <a:cubicBezTo>
                      <a:pt x="442655" y="877229"/>
                      <a:pt x="435629" y="1004881"/>
                      <a:pt x="433872" y="1021862"/>
                    </a:cubicBezTo>
                    <a:cubicBezTo>
                      <a:pt x="427431" y="1072220"/>
                      <a:pt x="426846" y="1103255"/>
                      <a:pt x="356579" y="1120822"/>
                    </a:cubicBezTo>
                    <a:cubicBezTo>
                      <a:pt x="274014" y="1141902"/>
                      <a:pt x="192036" y="1168252"/>
                      <a:pt x="110058" y="1192260"/>
                    </a:cubicBezTo>
                    <a:cubicBezTo>
                      <a:pt x="151633" y="1244374"/>
                      <a:pt x="194378" y="1295318"/>
                      <a:pt x="247664" y="1336307"/>
                    </a:cubicBezTo>
                    <a:cubicBezTo>
                      <a:pt x="399324" y="1454590"/>
                      <a:pt x="568551" y="1499678"/>
                      <a:pt x="757100" y="1454590"/>
                    </a:cubicBezTo>
                    <a:cubicBezTo>
                      <a:pt x="915787" y="1416529"/>
                      <a:pt x="1038169" y="1322254"/>
                      <a:pt x="1135372" y="1193431"/>
                    </a:cubicBezTo>
                    <a:cubicBezTo>
                      <a:pt x="1044610" y="1167081"/>
                      <a:pt x="953849" y="1140145"/>
                      <a:pt x="862501" y="1114966"/>
                    </a:cubicBezTo>
                    <a:cubicBezTo>
                      <a:pt x="829710" y="1105597"/>
                      <a:pt x="812728" y="1085688"/>
                      <a:pt x="807459" y="1052897"/>
                    </a:cubicBezTo>
                    <a:cubicBezTo>
                      <a:pt x="801017" y="1015421"/>
                      <a:pt x="798089" y="883670"/>
                      <a:pt x="798089" y="856149"/>
                    </a:cubicBezTo>
                    <a:lnTo>
                      <a:pt x="798089" y="856149"/>
                    </a:lnTo>
                    <a:cubicBezTo>
                      <a:pt x="815656" y="848537"/>
                      <a:pt x="833223" y="841510"/>
                      <a:pt x="850790" y="833312"/>
                    </a:cubicBezTo>
                    <a:cubicBezTo>
                      <a:pt x="960290" y="782368"/>
                      <a:pt x="1051637" y="714444"/>
                      <a:pt x="1077987" y="586792"/>
                    </a:cubicBezTo>
                    <a:cubicBezTo>
                      <a:pt x="1083257" y="561027"/>
                      <a:pt x="1095554" y="547559"/>
                      <a:pt x="1121318" y="534677"/>
                    </a:cubicBezTo>
                    <a:cubicBezTo>
                      <a:pt x="1181631" y="505399"/>
                      <a:pt x="1215593" y="450942"/>
                      <a:pt x="1232575" y="387116"/>
                    </a:cubicBezTo>
                    <a:cubicBezTo>
                      <a:pt x="1240773" y="351397"/>
                      <a:pt x="1235502" y="316263"/>
                      <a:pt x="1210323" y="283472"/>
                    </a:cubicBezTo>
                    <a:close/>
                    <a:moveTo>
                      <a:pt x="788721" y="886012"/>
                    </a:moveTo>
                    <a:cubicBezTo>
                      <a:pt x="788721" y="886598"/>
                      <a:pt x="789306" y="886598"/>
                      <a:pt x="789306" y="887183"/>
                    </a:cubicBezTo>
                    <a:cubicBezTo>
                      <a:pt x="789306" y="887769"/>
                      <a:pt x="788721" y="888355"/>
                      <a:pt x="788135" y="888940"/>
                    </a:cubicBezTo>
                    <a:cubicBezTo>
                      <a:pt x="788135" y="887183"/>
                      <a:pt x="788135" y="886598"/>
                      <a:pt x="788721" y="886012"/>
                    </a:cubicBezTo>
                    <a:close/>
                  </a:path>
                </a:pathLst>
              </a:custGeom>
              <a:solidFill>
                <a:srgbClr val="F8DFC9"/>
              </a:solidFill>
              <a:ln w="5853" cap="flat">
                <a:solidFill>
                  <a:schemeClr val="tx1"/>
                </a:solid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1C4BF861-1C83-4813-BB0F-4D104B058451}"/>
                  </a:ext>
                </a:extLst>
              </p:cNvPr>
              <p:cNvSpPr/>
              <p:nvPr/>
            </p:nvSpPr>
            <p:spPr>
              <a:xfrm>
                <a:off x="10447882" y="4623530"/>
                <a:ext cx="1370208" cy="1674699"/>
              </a:xfrm>
              <a:custGeom>
                <a:avLst/>
                <a:gdLst>
                  <a:gd name="connsiteX0" fmla="*/ 37838 w 1370207"/>
                  <a:gd name="connsiteY0" fmla="*/ 1675881 h 1674698"/>
                  <a:gd name="connsiteX1" fmla="*/ 13245 w 1370207"/>
                  <a:gd name="connsiteY1" fmla="*/ 1452783 h 1674698"/>
                  <a:gd name="connsiteX2" fmla="*/ 60675 w 1370207"/>
                  <a:gd name="connsiteY2" fmla="*/ 1167616 h 1674698"/>
                  <a:gd name="connsiteX3" fmla="*/ 36082 w 1370207"/>
                  <a:gd name="connsiteY3" fmla="*/ 907042 h 1674698"/>
                  <a:gd name="connsiteX4" fmla="*/ 20857 w 1370207"/>
                  <a:gd name="connsiteY4" fmla="*/ 678674 h 1674698"/>
                  <a:gd name="connsiteX5" fmla="*/ 75314 w 1370207"/>
                  <a:gd name="connsiteY5" fmla="*/ 383553 h 1674698"/>
                  <a:gd name="connsiteX6" fmla="*/ 378048 w 1370207"/>
                  <a:gd name="connsiteY6" fmla="*/ 66765 h 1674698"/>
                  <a:gd name="connsiteX7" fmla="*/ 1088331 w 1370207"/>
                  <a:gd name="connsiteY7" fmla="*/ 116538 h 1674698"/>
                  <a:gd name="connsiteX8" fmla="*/ 1327239 w 1370207"/>
                  <a:gd name="connsiteY8" fmla="*/ 439181 h 1674698"/>
                  <a:gd name="connsiteX9" fmla="*/ 1342463 w 1370207"/>
                  <a:gd name="connsiteY9" fmla="*/ 516475 h 1674698"/>
                  <a:gd name="connsiteX10" fmla="*/ 1358273 w 1370207"/>
                  <a:gd name="connsiteY10" fmla="*/ 664621 h 1674698"/>
                  <a:gd name="connsiteX11" fmla="*/ 1346562 w 1370207"/>
                  <a:gd name="connsiteY11" fmla="*/ 891232 h 1674698"/>
                  <a:gd name="connsiteX12" fmla="*/ 1324311 w 1370207"/>
                  <a:gd name="connsiteY12" fmla="*/ 1147122 h 1674698"/>
                  <a:gd name="connsiteX13" fmla="*/ 1357688 w 1370207"/>
                  <a:gd name="connsiteY13" fmla="*/ 1415893 h 1674698"/>
                  <a:gd name="connsiteX14" fmla="*/ 1364129 w 1370207"/>
                  <a:gd name="connsiteY14" fmla="*/ 1602101 h 1674698"/>
                  <a:gd name="connsiteX15" fmla="*/ 1333680 w 1370207"/>
                  <a:gd name="connsiteY15" fmla="*/ 1653630 h 1674698"/>
                  <a:gd name="connsiteX16" fmla="*/ 1271611 w 1370207"/>
                  <a:gd name="connsiteY16" fmla="*/ 1650702 h 1674698"/>
                  <a:gd name="connsiteX17" fmla="*/ 1215397 w 1370207"/>
                  <a:gd name="connsiteY17" fmla="*/ 1646603 h 1674698"/>
                  <a:gd name="connsiteX18" fmla="*/ 934329 w 1370207"/>
                  <a:gd name="connsiteY18" fmla="*/ 1566967 h 1674698"/>
                  <a:gd name="connsiteX19" fmla="*/ 881043 w 1370207"/>
                  <a:gd name="connsiteY19" fmla="*/ 1503727 h 1674698"/>
                  <a:gd name="connsiteX20" fmla="*/ 870503 w 1370207"/>
                  <a:gd name="connsiteY20" fmla="*/ 1384859 h 1674698"/>
                  <a:gd name="connsiteX21" fmla="*/ 872259 w 1370207"/>
                  <a:gd name="connsiteY21" fmla="*/ 1309322 h 1674698"/>
                  <a:gd name="connsiteX22" fmla="*/ 898024 w 1370207"/>
                  <a:gd name="connsiteY22" fmla="*/ 1288242 h 1674698"/>
                  <a:gd name="connsiteX23" fmla="*/ 1043828 w 1370207"/>
                  <a:gd name="connsiteY23" fmla="*/ 1205092 h 1674698"/>
                  <a:gd name="connsiteX24" fmla="*/ 1136347 w 1370207"/>
                  <a:gd name="connsiteY24" fmla="*/ 1076269 h 1674698"/>
                  <a:gd name="connsiteX25" fmla="*/ 1157427 w 1370207"/>
                  <a:gd name="connsiteY25" fmla="*/ 1010686 h 1674698"/>
                  <a:gd name="connsiteX26" fmla="*/ 1182606 w 1370207"/>
                  <a:gd name="connsiteY26" fmla="*/ 983165 h 1674698"/>
                  <a:gd name="connsiteX27" fmla="*/ 1307915 w 1370207"/>
                  <a:gd name="connsiteY27" fmla="*/ 815695 h 1674698"/>
                  <a:gd name="connsiteX28" fmla="*/ 1292106 w 1370207"/>
                  <a:gd name="connsiteY28" fmla="*/ 746014 h 1674698"/>
                  <a:gd name="connsiteX29" fmla="*/ 1264584 w 1370207"/>
                  <a:gd name="connsiteY29" fmla="*/ 791687 h 1674698"/>
                  <a:gd name="connsiteX30" fmla="*/ 1191975 w 1370207"/>
                  <a:gd name="connsiteY30" fmla="*/ 895331 h 1674698"/>
                  <a:gd name="connsiteX31" fmla="*/ 1173822 w 1370207"/>
                  <a:gd name="connsiteY31" fmla="*/ 906457 h 1674698"/>
                  <a:gd name="connsiteX32" fmla="*/ 1170894 w 1370207"/>
                  <a:gd name="connsiteY32" fmla="*/ 887719 h 1674698"/>
                  <a:gd name="connsiteX33" fmla="*/ 1166210 w 1370207"/>
                  <a:gd name="connsiteY33" fmla="*/ 729618 h 1674698"/>
                  <a:gd name="connsiteX34" fmla="*/ 947797 w 1370207"/>
                  <a:gd name="connsiteY34" fmla="*/ 553950 h 1674698"/>
                  <a:gd name="connsiteX35" fmla="*/ 635694 w 1370207"/>
                  <a:gd name="connsiteY35" fmla="*/ 489539 h 1674698"/>
                  <a:gd name="connsiteX36" fmla="*/ 524438 w 1370207"/>
                  <a:gd name="connsiteY36" fmla="*/ 495395 h 1674698"/>
                  <a:gd name="connsiteX37" fmla="*/ 434262 w 1370207"/>
                  <a:gd name="connsiteY37" fmla="*/ 463774 h 1674698"/>
                  <a:gd name="connsiteX38" fmla="*/ 403812 w 1370207"/>
                  <a:gd name="connsiteY38" fmla="*/ 462018 h 1674698"/>
                  <a:gd name="connsiteX39" fmla="*/ 238685 w 1370207"/>
                  <a:gd name="connsiteY39" fmla="*/ 616020 h 1674698"/>
                  <a:gd name="connsiteX40" fmla="*/ 201794 w 1370207"/>
                  <a:gd name="connsiteY40" fmla="*/ 682188 h 1674698"/>
                  <a:gd name="connsiteX41" fmla="*/ 180129 w 1370207"/>
                  <a:gd name="connsiteY41" fmla="*/ 794615 h 1674698"/>
                  <a:gd name="connsiteX42" fmla="*/ 194768 w 1370207"/>
                  <a:gd name="connsiteY42" fmla="*/ 863126 h 1674698"/>
                  <a:gd name="connsiteX43" fmla="*/ 96394 w 1370207"/>
                  <a:gd name="connsiteY43" fmla="*/ 758311 h 1674698"/>
                  <a:gd name="connsiteX44" fmla="*/ 92295 w 1370207"/>
                  <a:gd name="connsiteY44" fmla="*/ 847315 h 1674698"/>
                  <a:gd name="connsiteX45" fmla="*/ 181300 w 1370207"/>
                  <a:gd name="connsiteY45" fmla="*/ 970283 h 1674698"/>
                  <a:gd name="connsiteX46" fmla="*/ 195353 w 1370207"/>
                  <a:gd name="connsiteY46" fmla="*/ 977895 h 1674698"/>
                  <a:gd name="connsiteX47" fmla="*/ 243370 w 1370207"/>
                  <a:gd name="connsiteY47" fmla="*/ 1033523 h 1674698"/>
                  <a:gd name="connsiteX48" fmla="*/ 292556 w 1370207"/>
                  <a:gd name="connsiteY48" fmla="*/ 1147122 h 1674698"/>
                  <a:gd name="connsiteX49" fmla="*/ 436018 w 1370207"/>
                  <a:gd name="connsiteY49" fmla="*/ 1260134 h 1674698"/>
                  <a:gd name="connsiteX50" fmla="*/ 493988 w 1370207"/>
                  <a:gd name="connsiteY50" fmla="*/ 1287656 h 1674698"/>
                  <a:gd name="connsiteX51" fmla="*/ 521510 w 1370207"/>
                  <a:gd name="connsiteY51" fmla="*/ 1310493 h 1674698"/>
                  <a:gd name="connsiteX52" fmla="*/ 523266 w 1370207"/>
                  <a:gd name="connsiteY52" fmla="*/ 1416479 h 1674698"/>
                  <a:gd name="connsiteX53" fmla="*/ 515068 w 1370207"/>
                  <a:gd name="connsiteY53" fmla="*/ 1499043 h 1674698"/>
                  <a:gd name="connsiteX54" fmla="*/ 452999 w 1370207"/>
                  <a:gd name="connsiteY54" fmla="*/ 1570481 h 1674698"/>
                  <a:gd name="connsiteX55" fmla="*/ 189498 w 1370207"/>
                  <a:gd name="connsiteY55" fmla="*/ 1646018 h 1674698"/>
                  <a:gd name="connsiteX56" fmla="*/ 56576 w 1370207"/>
                  <a:gd name="connsiteY56" fmla="*/ 1676467 h 1674698"/>
                  <a:gd name="connsiteX57" fmla="*/ 37838 w 1370207"/>
                  <a:gd name="connsiteY57" fmla="*/ 1675881 h 1674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70207" h="1674698">
                    <a:moveTo>
                      <a:pt x="37838" y="1675881"/>
                    </a:moveTo>
                    <a:cubicBezTo>
                      <a:pt x="-10763" y="1605614"/>
                      <a:pt x="-4908" y="1529492"/>
                      <a:pt x="13245" y="1452783"/>
                    </a:cubicBezTo>
                    <a:cubicBezTo>
                      <a:pt x="35496" y="1359094"/>
                      <a:pt x="57747" y="1264819"/>
                      <a:pt x="60675" y="1167616"/>
                    </a:cubicBezTo>
                    <a:cubicBezTo>
                      <a:pt x="63017" y="1079782"/>
                      <a:pt x="49549" y="993120"/>
                      <a:pt x="36082" y="907042"/>
                    </a:cubicBezTo>
                    <a:cubicBezTo>
                      <a:pt x="24370" y="831506"/>
                      <a:pt x="6218" y="754797"/>
                      <a:pt x="20857" y="678674"/>
                    </a:cubicBezTo>
                    <a:cubicBezTo>
                      <a:pt x="40180" y="580301"/>
                      <a:pt x="39009" y="478413"/>
                      <a:pt x="75314" y="383553"/>
                    </a:cubicBezTo>
                    <a:cubicBezTo>
                      <a:pt x="131527" y="234821"/>
                      <a:pt x="231658" y="128249"/>
                      <a:pt x="378048" y="66765"/>
                    </a:cubicBezTo>
                    <a:cubicBezTo>
                      <a:pt x="622811" y="-35708"/>
                      <a:pt x="862305" y="-21069"/>
                      <a:pt x="1088331" y="116538"/>
                    </a:cubicBezTo>
                    <a:cubicBezTo>
                      <a:pt x="1208956" y="189733"/>
                      <a:pt x="1290349" y="299818"/>
                      <a:pt x="1327239" y="439181"/>
                    </a:cubicBezTo>
                    <a:cubicBezTo>
                      <a:pt x="1334265" y="464360"/>
                      <a:pt x="1341878" y="490710"/>
                      <a:pt x="1342463" y="516475"/>
                    </a:cubicBezTo>
                    <a:cubicBezTo>
                      <a:pt x="1343049" y="566247"/>
                      <a:pt x="1349490" y="615434"/>
                      <a:pt x="1358273" y="664621"/>
                    </a:cubicBezTo>
                    <a:cubicBezTo>
                      <a:pt x="1371741" y="740744"/>
                      <a:pt x="1358859" y="815695"/>
                      <a:pt x="1346562" y="891232"/>
                    </a:cubicBezTo>
                    <a:cubicBezTo>
                      <a:pt x="1332509" y="976138"/>
                      <a:pt x="1324897" y="1061044"/>
                      <a:pt x="1324311" y="1147122"/>
                    </a:cubicBezTo>
                    <a:cubicBezTo>
                      <a:pt x="1323726" y="1237883"/>
                      <a:pt x="1338950" y="1326888"/>
                      <a:pt x="1357688" y="1415893"/>
                    </a:cubicBezTo>
                    <a:cubicBezTo>
                      <a:pt x="1370571" y="1477377"/>
                      <a:pt x="1382282" y="1539446"/>
                      <a:pt x="1364129" y="1602101"/>
                    </a:cubicBezTo>
                    <a:cubicBezTo>
                      <a:pt x="1358859" y="1619668"/>
                      <a:pt x="1340121" y="1636649"/>
                      <a:pt x="1333680" y="1653630"/>
                    </a:cubicBezTo>
                    <a:cubicBezTo>
                      <a:pt x="1312600" y="1662414"/>
                      <a:pt x="1292106" y="1651874"/>
                      <a:pt x="1271611" y="1650702"/>
                    </a:cubicBezTo>
                    <a:cubicBezTo>
                      <a:pt x="1252873" y="1649531"/>
                      <a:pt x="1234135" y="1647189"/>
                      <a:pt x="1215397" y="1646603"/>
                    </a:cubicBezTo>
                    <a:cubicBezTo>
                      <a:pt x="1121122" y="1621424"/>
                      <a:pt x="1028019" y="1593903"/>
                      <a:pt x="934329" y="1566967"/>
                    </a:cubicBezTo>
                    <a:cubicBezTo>
                      <a:pt x="903294" y="1557599"/>
                      <a:pt x="886313" y="1534762"/>
                      <a:pt x="881043" y="1503727"/>
                    </a:cubicBezTo>
                    <a:cubicBezTo>
                      <a:pt x="874602" y="1464495"/>
                      <a:pt x="870503" y="1424677"/>
                      <a:pt x="870503" y="1384859"/>
                    </a:cubicBezTo>
                    <a:cubicBezTo>
                      <a:pt x="870503" y="1359679"/>
                      <a:pt x="868746" y="1334500"/>
                      <a:pt x="872259" y="1309322"/>
                    </a:cubicBezTo>
                    <a:cubicBezTo>
                      <a:pt x="876359" y="1297025"/>
                      <a:pt x="887484" y="1293511"/>
                      <a:pt x="898024" y="1288242"/>
                    </a:cubicBezTo>
                    <a:cubicBezTo>
                      <a:pt x="948968" y="1264819"/>
                      <a:pt x="999326" y="1240226"/>
                      <a:pt x="1043828" y="1205092"/>
                    </a:cubicBezTo>
                    <a:cubicBezTo>
                      <a:pt x="1087160" y="1171130"/>
                      <a:pt x="1119366" y="1129555"/>
                      <a:pt x="1136347" y="1076269"/>
                    </a:cubicBezTo>
                    <a:cubicBezTo>
                      <a:pt x="1143373" y="1054603"/>
                      <a:pt x="1151571" y="1032938"/>
                      <a:pt x="1157427" y="1010686"/>
                    </a:cubicBezTo>
                    <a:cubicBezTo>
                      <a:pt x="1160940" y="997219"/>
                      <a:pt x="1169138" y="989021"/>
                      <a:pt x="1182606" y="983165"/>
                    </a:cubicBezTo>
                    <a:cubicBezTo>
                      <a:pt x="1256387" y="951545"/>
                      <a:pt x="1292106" y="890647"/>
                      <a:pt x="1307915" y="815695"/>
                    </a:cubicBezTo>
                    <a:cubicBezTo>
                      <a:pt x="1312600" y="792273"/>
                      <a:pt x="1306744" y="768851"/>
                      <a:pt x="1292106" y="746014"/>
                    </a:cubicBezTo>
                    <a:cubicBezTo>
                      <a:pt x="1279223" y="760653"/>
                      <a:pt x="1273367" y="777634"/>
                      <a:pt x="1264584" y="791687"/>
                    </a:cubicBezTo>
                    <a:cubicBezTo>
                      <a:pt x="1241748" y="827407"/>
                      <a:pt x="1218911" y="863126"/>
                      <a:pt x="1191975" y="895331"/>
                    </a:cubicBezTo>
                    <a:cubicBezTo>
                      <a:pt x="1187290" y="901187"/>
                      <a:pt x="1182020" y="909970"/>
                      <a:pt x="1173822" y="906457"/>
                    </a:cubicBezTo>
                    <a:cubicBezTo>
                      <a:pt x="1166796" y="903529"/>
                      <a:pt x="1170309" y="894160"/>
                      <a:pt x="1170894" y="887719"/>
                    </a:cubicBezTo>
                    <a:cubicBezTo>
                      <a:pt x="1173237" y="835019"/>
                      <a:pt x="1175579" y="782318"/>
                      <a:pt x="1166210" y="729618"/>
                    </a:cubicBezTo>
                    <a:cubicBezTo>
                      <a:pt x="1152157" y="666963"/>
                      <a:pt x="987029" y="575616"/>
                      <a:pt x="947797" y="553950"/>
                    </a:cubicBezTo>
                    <a:cubicBezTo>
                      <a:pt x="827757" y="487782"/>
                      <a:pt x="772129" y="469630"/>
                      <a:pt x="635694" y="489539"/>
                    </a:cubicBezTo>
                    <a:cubicBezTo>
                      <a:pt x="621055" y="491881"/>
                      <a:pt x="552544" y="500079"/>
                      <a:pt x="524438" y="495395"/>
                    </a:cubicBezTo>
                    <a:cubicBezTo>
                      <a:pt x="492232" y="490124"/>
                      <a:pt x="460026" y="482512"/>
                      <a:pt x="434262" y="463774"/>
                    </a:cubicBezTo>
                    <a:cubicBezTo>
                      <a:pt x="424307" y="456162"/>
                      <a:pt x="415523" y="452649"/>
                      <a:pt x="403812" y="462018"/>
                    </a:cubicBezTo>
                    <a:cubicBezTo>
                      <a:pt x="348184" y="507691"/>
                      <a:pt x="289628" y="564490"/>
                      <a:pt x="238685" y="616020"/>
                    </a:cubicBezTo>
                    <a:cubicBezTo>
                      <a:pt x="225217" y="629488"/>
                      <a:pt x="204722" y="681017"/>
                      <a:pt x="201794" y="682188"/>
                    </a:cubicBezTo>
                    <a:cubicBezTo>
                      <a:pt x="172516" y="733717"/>
                      <a:pt x="176030" y="775292"/>
                      <a:pt x="180129" y="794615"/>
                    </a:cubicBezTo>
                    <a:cubicBezTo>
                      <a:pt x="183057" y="817452"/>
                      <a:pt x="194768" y="846145"/>
                      <a:pt x="194768" y="863126"/>
                    </a:cubicBezTo>
                    <a:cubicBezTo>
                      <a:pt x="194768" y="872495"/>
                      <a:pt x="122744" y="807497"/>
                      <a:pt x="96394" y="758311"/>
                    </a:cubicBezTo>
                    <a:cubicBezTo>
                      <a:pt x="79998" y="787589"/>
                      <a:pt x="82341" y="818037"/>
                      <a:pt x="92295" y="847315"/>
                    </a:cubicBezTo>
                    <a:cubicBezTo>
                      <a:pt x="108691" y="897088"/>
                      <a:pt x="139140" y="938077"/>
                      <a:pt x="181300" y="970283"/>
                    </a:cubicBezTo>
                    <a:cubicBezTo>
                      <a:pt x="185399" y="973796"/>
                      <a:pt x="190083" y="977310"/>
                      <a:pt x="195353" y="977895"/>
                    </a:cubicBezTo>
                    <a:cubicBezTo>
                      <a:pt x="228144" y="982580"/>
                      <a:pt x="236342" y="1006002"/>
                      <a:pt x="243370" y="1033523"/>
                    </a:cubicBezTo>
                    <a:cubicBezTo>
                      <a:pt x="253324" y="1073927"/>
                      <a:pt x="268548" y="1112574"/>
                      <a:pt x="292556" y="1147122"/>
                    </a:cubicBezTo>
                    <a:cubicBezTo>
                      <a:pt x="328861" y="1199237"/>
                      <a:pt x="382732" y="1229686"/>
                      <a:pt x="436018" y="1260134"/>
                    </a:cubicBezTo>
                    <a:cubicBezTo>
                      <a:pt x="454756" y="1270675"/>
                      <a:pt x="474079" y="1280044"/>
                      <a:pt x="493988" y="1287656"/>
                    </a:cubicBezTo>
                    <a:cubicBezTo>
                      <a:pt x="505114" y="1292340"/>
                      <a:pt x="517411" y="1297025"/>
                      <a:pt x="521510" y="1310493"/>
                    </a:cubicBezTo>
                    <a:cubicBezTo>
                      <a:pt x="524438" y="1345626"/>
                      <a:pt x="522095" y="1381345"/>
                      <a:pt x="523266" y="1416479"/>
                    </a:cubicBezTo>
                    <a:cubicBezTo>
                      <a:pt x="519753" y="1444000"/>
                      <a:pt x="519168" y="1471521"/>
                      <a:pt x="515068" y="1499043"/>
                    </a:cubicBezTo>
                    <a:cubicBezTo>
                      <a:pt x="509799" y="1536518"/>
                      <a:pt x="489304" y="1560526"/>
                      <a:pt x="452999" y="1570481"/>
                    </a:cubicBezTo>
                    <a:cubicBezTo>
                      <a:pt x="365165" y="1595074"/>
                      <a:pt x="277917" y="1622010"/>
                      <a:pt x="189498" y="1646018"/>
                    </a:cubicBezTo>
                    <a:cubicBezTo>
                      <a:pt x="143825" y="1650702"/>
                      <a:pt x="98736" y="1658315"/>
                      <a:pt x="56576" y="1676467"/>
                    </a:cubicBezTo>
                    <a:cubicBezTo>
                      <a:pt x="51306" y="1677052"/>
                      <a:pt x="44279" y="1679980"/>
                      <a:pt x="37838" y="1675881"/>
                    </a:cubicBezTo>
                    <a:close/>
                  </a:path>
                </a:pathLst>
              </a:custGeom>
              <a:solidFill>
                <a:srgbClr val="C09200"/>
              </a:solidFill>
              <a:ln w="5853" cap="flat">
                <a:solidFill>
                  <a:schemeClr val="tx1"/>
                </a:solidFill>
                <a:prstDash val="solid"/>
                <a:miter/>
              </a:ln>
            </p:spPr>
            <p:txBody>
              <a:bodyPr rtlCol="0" anchor="ctr"/>
              <a:lstStyle/>
              <a:p>
                <a:r>
                  <a:rPr lang="en-US" dirty="0"/>
                  <a:t>	</a:t>
                </a:r>
              </a:p>
            </p:txBody>
          </p:sp>
          <p:sp>
            <p:nvSpPr>
              <p:cNvPr id="79" name="Freeform: Shape 78">
                <a:extLst>
                  <a:ext uri="{FF2B5EF4-FFF2-40B4-BE49-F238E27FC236}">
                    <a16:creationId xmlns:a16="http://schemas.microsoft.com/office/drawing/2014/main" id="{32DC46F3-7619-48FB-B3E5-4C65E140FFA6}"/>
                  </a:ext>
                </a:extLst>
              </p:cNvPr>
              <p:cNvSpPr/>
              <p:nvPr/>
            </p:nvSpPr>
            <p:spPr>
              <a:xfrm>
                <a:off x="10255665" y="6262521"/>
                <a:ext cx="1780099" cy="392324"/>
              </a:xfrm>
              <a:custGeom>
                <a:avLst/>
                <a:gdLst>
                  <a:gd name="connsiteX0" fmla="*/ 1407028 w 1780099"/>
                  <a:gd name="connsiteY0" fmla="*/ 1171 h 392324"/>
                  <a:gd name="connsiteX1" fmla="*/ 1525897 w 1780099"/>
                  <a:gd name="connsiteY1" fmla="*/ 13468 h 392324"/>
                  <a:gd name="connsiteX2" fmla="*/ 1717375 w 1780099"/>
                  <a:gd name="connsiteY2" fmla="*/ 140534 h 392324"/>
                  <a:gd name="connsiteX3" fmla="*/ 1781201 w 1780099"/>
                  <a:gd name="connsiteY3" fmla="*/ 381785 h 392324"/>
                  <a:gd name="connsiteX4" fmla="*/ 1764219 w 1780099"/>
                  <a:gd name="connsiteY4" fmla="*/ 397009 h 392324"/>
                  <a:gd name="connsiteX5" fmla="*/ 1747824 w 1780099"/>
                  <a:gd name="connsiteY5" fmla="*/ 397009 h 392324"/>
                  <a:gd name="connsiteX6" fmla="*/ 26281 w 1780099"/>
                  <a:gd name="connsiteY6" fmla="*/ 397009 h 392324"/>
                  <a:gd name="connsiteX7" fmla="*/ 1687 w 1780099"/>
                  <a:gd name="connsiteY7" fmla="*/ 367731 h 392324"/>
                  <a:gd name="connsiteX8" fmla="*/ 229469 w 1780099"/>
                  <a:gd name="connsiteY8" fmla="*/ 36890 h 392324"/>
                  <a:gd name="connsiteX9" fmla="*/ 381715 w 1780099"/>
                  <a:gd name="connsiteY9" fmla="*/ 0 h 392324"/>
                  <a:gd name="connsiteX10" fmla="*/ 408065 w 1780099"/>
                  <a:gd name="connsiteY10" fmla="*/ 22837 h 392324"/>
                  <a:gd name="connsiteX11" fmla="*/ 723681 w 1780099"/>
                  <a:gd name="connsiteY11" fmla="*/ 247106 h 392324"/>
                  <a:gd name="connsiteX12" fmla="*/ 1176904 w 1780099"/>
                  <a:gd name="connsiteY12" fmla="*/ 197333 h 392324"/>
                  <a:gd name="connsiteX13" fmla="*/ 1384192 w 1780099"/>
                  <a:gd name="connsiteY13" fmla="*/ 21080 h 392324"/>
                  <a:gd name="connsiteX14" fmla="*/ 1407028 w 1780099"/>
                  <a:gd name="connsiteY14" fmla="*/ 1171 h 392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80099" h="392324">
                    <a:moveTo>
                      <a:pt x="1407028" y="1171"/>
                    </a:moveTo>
                    <a:cubicBezTo>
                      <a:pt x="1447432" y="-585"/>
                      <a:pt x="1486665" y="5856"/>
                      <a:pt x="1525897" y="13468"/>
                    </a:cubicBezTo>
                    <a:cubicBezTo>
                      <a:pt x="1603191" y="35134"/>
                      <a:pt x="1669944" y="74366"/>
                      <a:pt x="1717375" y="140534"/>
                    </a:cubicBezTo>
                    <a:cubicBezTo>
                      <a:pt x="1769489" y="212558"/>
                      <a:pt x="1787642" y="293951"/>
                      <a:pt x="1781201" y="381785"/>
                    </a:cubicBezTo>
                    <a:cubicBezTo>
                      <a:pt x="1780615" y="394081"/>
                      <a:pt x="1775930" y="398180"/>
                      <a:pt x="1764219" y="397009"/>
                    </a:cubicBezTo>
                    <a:cubicBezTo>
                      <a:pt x="1758950" y="396423"/>
                      <a:pt x="1753680" y="397009"/>
                      <a:pt x="1747824" y="397009"/>
                    </a:cubicBezTo>
                    <a:cubicBezTo>
                      <a:pt x="1173976" y="397009"/>
                      <a:pt x="600128" y="397009"/>
                      <a:pt x="26281" y="397009"/>
                    </a:cubicBezTo>
                    <a:cubicBezTo>
                      <a:pt x="-2412" y="397009"/>
                      <a:pt x="-1826" y="397009"/>
                      <a:pt x="1687" y="367731"/>
                    </a:cubicBezTo>
                    <a:cubicBezTo>
                      <a:pt x="18083" y="216071"/>
                      <a:pt x="92448" y="105401"/>
                      <a:pt x="229469" y="36890"/>
                    </a:cubicBezTo>
                    <a:cubicBezTo>
                      <a:pt x="278071" y="15810"/>
                      <a:pt x="328429" y="1757"/>
                      <a:pt x="381715" y="0"/>
                    </a:cubicBezTo>
                    <a:cubicBezTo>
                      <a:pt x="396939" y="0"/>
                      <a:pt x="401038" y="13468"/>
                      <a:pt x="408065" y="22837"/>
                    </a:cubicBezTo>
                    <a:cubicBezTo>
                      <a:pt x="490628" y="129409"/>
                      <a:pt x="594858" y="207873"/>
                      <a:pt x="723681" y="247106"/>
                    </a:cubicBezTo>
                    <a:cubicBezTo>
                      <a:pt x="881197" y="295122"/>
                      <a:pt x="1032857" y="278141"/>
                      <a:pt x="1176904" y="197333"/>
                    </a:cubicBezTo>
                    <a:cubicBezTo>
                      <a:pt x="1257711" y="152245"/>
                      <a:pt x="1325050" y="91933"/>
                      <a:pt x="1384192" y="21080"/>
                    </a:cubicBezTo>
                    <a:cubicBezTo>
                      <a:pt x="1391219" y="12882"/>
                      <a:pt x="1396489" y="4099"/>
                      <a:pt x="1407028" y="1171"/>
                    </a:cubicBezTo>
                    <a:close/>
                  </a:path>
                </a:pathLst>
              </a:custGeom>
              <a:solidFill>
                <a:schemeClr val="accent2"/>
              </a:solidFill>
              <a:ln w="5853" cap="flat">
                <a:solidFill>
                  <a:schemeClr val="tx1"/>
                </a:solid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9D978F4-9132-49E5-BF52-5E75631C2350}"/>
                  </a:ext>
                </a:extLst>
              </p:cNvPr>
              <p:cNvSpPr/>
              <p:nvPr/>
            </p:nvSpPr>
            <p:spPr>
              <a:xfrm>
                <a:off x="10603708" y="5246212"/>
                <a:ext cx="1036439" cy="339624"/>
              </a:xfrm>
              <a:custGeom>
                <a:avLst/>
                <a:gdLst>
                  <a:gd name="connsiteX0" fmla="*/ 1019752 w 1036439"/>
                  <a:gd name="connsiteY0" fmla="*/ 20859 h 339624"/>
                  <a:gd name="connsiteX1" fmla="*/ 899713 w 1036439"/>
                  <a:gd name="connsiteY1" fmla="*/ 3292 h 339624"/>
                  <a:gd name="connsiteX2" fmla="*/ 776160 w 1036439"/>
                  <a:gd name="connsiteY2" fmla="*/ 364 h 339624"/>
                  <a:gd name="connsiteX3" fmla="*/ 625671 w 1036439"/>
                  <a:gd name="connsiteY3" fmla="*/ 26129 h 339624"/>
                  <a:gd name="connsiteX4" fmla="*/ 571800 w 1036439"/>
                  <a:gd name="connsiteY4" fmla="*/ 80586 h 339624"/>
                  <a:gd name="connsiteX5" fmla="*/ 466985 w 1036439"/>
                  <a:gd name="connsiteY5" fmla="*/ 80586 h 339624"/>
                  <a:gd name="connsiteX6" fmla="*/ 413114 w 1036439"/>
                  <a:gd name="connsiteY6" fmla="*/ 26129 h 339624"/>
                  <a:gd name="connsiteX7" fmla="*/ 262624 w 1036439"/>
                  <a:gd name="connsiteY7" fmla="*/ 364 h 339624"/>
                  <a:gd name="connsiteX8" fmla="*/ 45382 w 1036439"/>
                  <a:gd name="connsiteY8" fmla="*/ 16760 h 339624"/>
                  <a:gd name="connsiteX9" fmla="*/ 18447 w 1036439"/>
                  <a:gd name="connsiteY9" fmla="*/ 21444 h 339624"/>
                  <a:gd name="connsiteX10" fmla="*/ 2051 w 1036439"/>
                  <a:gd name="connsiteY10" fmla="*/ 47209 h 339624"/>
                  <a:gd name="connsiteX11" fmla="*/ 23717 w 1036439"/>
                  <a:gd name="connsiteY11" fmla="*/ 99909 h 339624"/>
                  <a:gd name="connsiteX12" fmla="*/ 45968 w 1036439"/>
                  <a:gd name="connsiteY12" fmla="*/ 172518 h 339624"/>
                  <a:gd name="connsiteX13" fmla="*/ 150783 w 1036439"/>
                  <a:gd name="connsiteY13" fmla="*/ 318322 h 339624"/>
                  <a:gd name="connsiteX14" fmla="*/ 322352 w 1036439"/>
                  <a:gd name="connsiteY14" fmla="*/ 336475 h 339624"/>
                  <a:gd name="connsiteX15" fmla="*/ 477525 w 1036439"/>
                  <a:gd name="connsiteY15" fmla="*/ 161393 h 339624"/>
                  <a:gd name="connsiteX16" fmla="*/ 563602 w 1036439"/>
                  <a:gd name="connsiteY16" fmla="*/ 156708 h 339624"/>
                  <a:gd name="connsiteX17" fmla="*/ 708821 w 1036439"/>
                  <a:gd name="connsiteY17" fmla="*/ 335304 h 339624"/>
                  <a:gd name="connsiteX18" fmla="*/ 844085 w 1036439"/>
                  <a:gd name="connsiteY18" fmla="*/ 333547 h 339624"/>
                  <a:gd name="connsiteX19" fmla="*/ 996330 w 1036439"/>
                  <a:gd name="connsiteY19" fmla="*/ 161978 h 339624"/>
                  <a:gd name="connsiteX20" fmla="*/ 1013311 w 1036439"/>
                  <a:gd name="connsiteY20" fmla="*/ 108692 h 339624"/>
                  <a:gd name="connsiteX21" fmla="*/ 1038490 w 1036439"/>
                  <a:gd name="connsiteY21" fmla="*/ 47209 h 339624"/>
                  <a:gd name="connsiteX22" fmla="*/ 1019752 w 1036439"/>
                  <a:gd name="connsiteY22" fmla="*/ 20859 h 339624"/>
                  <a:gd name="connsiteX23" fmla="*/ 440049 w 1036439"/>
                  <a:gd name="connsiteY23" fmla="*/ 166077 h 339624"/>
                  <a:gd name="connsiteX24" fmla="*/ 294830 w 1036439"/>
                  <a:gd name="connsiteY24" fmla="*/ 315395 h 339624"/>
                  <a:gd name="connsiteX25" fmla="*/ 201141 w 1036439"/>
                  <a:gd name="connsiteY25" fmla="*/ 311881 h 339624"/>
                  <a:gd name="connsiteX26" fmla="*/ 91642 w 1036439"/>
                  <a:gd name="connsiteY26" fmla="*/ 222291 h 339624"/>
                  <a:gd name="connsiteX27" fmla="*/ 72318 w 1036439"/>
                  <a:gd name="connsiteY27" fmla="*/ 112206 h 339624"/>
                  <a:gd name="connsiteX28" fmla="*/ 154296 w 1036439"/>
                  <a:gd name="connsiteY28" fmla="*/ 39596 h 339624"/>
                  <a:gd name="connsiteX29" fmla="*/ 230419 w 1036439"/>
                  <a:gd name="connsiteY29" fmla="*/ 39596 h 339624"/>
                  <a:gd name="connsiteX30" fmla="*/ 351630 w 1036439"/>
                  <a:gd name="connsiteY30" fmla="*/ 47794 h 339624"/>
                  <a:gd name="connsiteX31" fmla="*/ 440049 w 1036439"/>
                  <a:gd name="connsiteY31" fmla="*/ 166077 h 339624"/>
                  <a:gd name="connsiteX32" fmla="*/ 949485 w 1036439"/>
                  <a:gd name="connsiteY32" fmla="*/ 215264 h 339624"/>
                  <a:gd name="connsiteX33" fmla="*/ 767377 w 1036439"/>
                  <a:gd name="connsiteY33" fmla="*/ 317152 h 339624"/>
                  <a:gd name="connsiteX34" fmla="*/ 656121 w 1036439"/>
                  <a:gd name="connsiteY34" fmla="*/ 284360 h 339624"/>
                  <a:gd name="connsiteX35" fmla="*/ 615717 w 1036439"/>
                  <a:gd name="connsiteY35" fmla="*/ 87027 h 339624"/>
                  <a:gd name="connsiteX36" fmla="*/ 650850 w 1036439"/>
                  <a:gd name="connsiteY36" fmla="*/ 58920 h 339624"/>
                  <a:gd name="connsiteX37" fmla="*/ 735756 w 1036439"/>
                  <a:gd name="connsiteY37" fmla="*/ 40182 h 339624"/>
                  <a:gd name="connsiteX38" fmla="*/ 883317 w 1036439"/>
                  <a:gd name="connsiteY38" fmla="*/ 40182 h 339624"/>
                  <a:gd name="connsiteX39" fmla="*/ 966467 w 1036439"/>
                  <a:gd name="connsiteY39" fmla="*/ 128016 h 339624"/>
                  <a:gd name="connsiteX40" fmla="*/ 949485 w 1036439"/>
                  <a:gd name="connsiteY40" fmla="*/ 215264 h 33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36439" h="339624">
                    <a:moveTo>
                      <a:pt x="1019752" y="20859"/>
                    </a:moveTo>
                    <a:cubicBezTo>
                      <a:pt x="979349" y="15589"/>
                      <a:pt x="939531" y="9147"/>
                      <a:pt x="899713" y="3292"/>
                    </a:cubicBezTo>
                    <a:cubicBezTo>
                      <a:pt x="858724" y="2121"/>
                      <a:pt x="817149" y="-807"/>
                      <a:pt x="776160" y="364"/>
                    </a:cubicBezTo>
                    <a:cubicBezTo>
                      <a:pt x="724631" y="950"/>
                      <a:pt x="673687" y="5048"/>
                      <a:pt x="625671" y="26129"/>
                    </a:cubicBezTo>
                    <a:cubicBezTo>
                      <a:pt x="600492" y="37254"/>
                      <a:pt x="577070" y="50722"/>
                      <a:pt x="571800" y="80586"/>
                    </a:cubicBezTo>
                    <a:cubicBezTo>
                      <a:pt x="570043" y="89369"/>
                      <a:pt x="468742" y="88784"/>
                      <a:pt x="466985" y="80586"/>
                    </a:cubicBezTo>
                    <a:cubicBezTo>
                      <a:pt x="461129" y="50722"/>
                      <a:pt x="438292" y="37254"/>
                      <a:pt x="413114" y="26129"/>
                    </a:cubicBezTo>
                    <a:cubicBezTo>
                      <a:pt x="365097" y="5048"/>
                      <a:pt x="313569" y="1535"/>
                      <a:pt x="262624" y="364"/>
                    </a:cubicBezTo>
                    <a:cubicBezTo>
                      <a:pt x="189430" y="-1978"/>
                      <a:pt x="117406" y="7391"/>
                      <a:pt x="45382" y="16760"/>
                    </a:cubicBezTo>
                    <a:cubicBezTo>
                      <a:pt x="36599" y="18517"/>
                      <a:pt x="27230" y="20859"/>
                      <a:pt x="18447" y="21444"/>
                    </a:cubicBezTo>
                    <a:cubicBezTo>
                      <a:pt x="1465" y="23201"/>
                      <a:pt x="-3219" y="29642"/>
                      <a:pt x="2051" y="47209"/>
                    </a:cubicBezTo>
                    <a:cubicBezTo>
                      <a:pt x="9663" y="75901"/>
                      <a:pt x="15519" y="89954"/>
                      <a:pt x="23717" y="99909"/>
                    </a:cubicBezTo>
                    <a:cubicBezTo>
                      <a:pt x="43040" y="123917"/>
                      <a:pt x="43040" y="149096"/>
                      <a:pt x="45968" y="172518"/>
                    </a:cubicBezTo>
                    <a:cubicBezTo>
                      <a:pt x="54751" y="240443"/>
                      <a:pt x="87543" y="290216"/>
                      <a:pt x="150783" y="318322"/>
                    </a:cubicBezTo>
                    <a:cubicBezTo>
                      <a:pt x="205826" y="342331"/>
                      <a:pt x="263796" y="346430"/>
                      <a:pt x="322352" y="336475"/>
                    </a:cubicBezTo>
                    <a:cubicBezTo>
                      <a:pt x="417798" y="320079"/>
                      <a:pt x="471669" y="258596"/>
                      <a:pt x="477525" y="161393"/>
                    </a:cubicBezTo>
                    <a:cubicBezTo>
                      <a:pt x="479867" y="127430"/>
                      <a:pt x="563602" y="134457"/>
                      <a:pt x="563602" y="156708"/>
                    </a:cubicBezTo>
                    <a:cubicBezTo>
                      <a:pt x="564187" y="249812"/>
                      <a:pt x="620402" y="317152"/>
                      <a:pt x="708821" y="335304"/>
                    </a:cubicBezTo>
                    <a:cubicBezTo>
                      <a:pt x="753909" y="344673"/>
                      <a:pt x="798997" y="343502"/>
                      <a:pt x="844085" y="333547"/>
                    </a:cubicBezTo>
                    <a:cubicBezTo>
                      <a:pt x="937189" y="313053"/>
                      <a:pt x="984619" y="258010"/>
                      <a:pt x="996330" y="161978"/>
                    </a:cubicBezTo>
                    <a:cubicBezTo>
                      <a:pt x="998673" y="143826"/>
                      <a:pt x="997501" y="123331"/>
                      <a:pt x="1013311" y="108692"/>
                    </a:cubicBezTo>
                    <a:cubicBezTo>
                      <a:pt x="1033806" y="92882"/>
                      <a:pt x="1030293" y="67703"/>
                      <a:pt x="1038490" y="47209"/>
                    </a:cubicBezTo>
                    <a:cubicBezTo>
                      <a:pt x="1044346" y="27300"/>
                      <a:pt x="1035562" y="23201"/>
                      <a:pt x="1019752" y="20859"/>
                    </a:cubicBezTo>
                    <a:close/>
                    <a:moveTo>
                      <a:pt x="440049" y="166077"/>
                    </a:moveTo>
                    <a:cubicBezTo>
                      <a:pt x="435950" y="251569"/>
                      <a:pt x="379736" y="308954"/>
                      <a:pt x="294830" y="315395"/>
                    </a:cubicBezTo>
                    <a:cubicBezTo>
                      <a:pt x="263211" y="317737"/>
                      <a:pt x="232176" y="318322"/>
                      <a:pt x="201141" y="311881"/>
                    </a:cubicBezTo>
                    <a:cubicBezTo>
                      <a:pt x="149027" y="300756"/>
                      <a:pt x="112722" y="270892"/>
                      <a:pt x="91642" y="222291"/>
                    </a:cubicBezTo>
                    <a:cubicBezTo>
                      <a:pt x="76417" y="187157"/>
                      <a:pt x="69976" y="150267"/>
                      <a:pt x="72318" y="112206"/>
                    </a:cubicBezTo>
                    <a:cubicBezTo>
                      <a:pt x="74075" y="74145"/>
                      <a:pt x="110379" y="41939"/>
                      <a:pt x="154296" y="39596"/>
                    </a:cubicBezTo>
                    <a:cubicBezTo>
                      <a:pt x="179475" y="38425"/>
                      <a:pt x="204655" y="39596"/>
                      <a:pt x="230419" y="39596"/>
                    </a:cubicBezTo>
                    <a:cubicBezTo>
                      <a:pt x="270822" y="37840"/>
                      <a:pt x="311812" y="37840"/>
                      <a:pt x="351630" y="47794"/>
                    </a:cubicBezTo>
                    <a:cubicBezTo>
                      <a:pt x="416627" y="63604"/>
                      <a:pt x="443562" y="98738"/>
                      <a:pt x="440049" y="166077"/>
                    </a:cubicBezTo>
                    <a:close/>
                    <a:moveTo>
                      <a:pt x="949485" y="215264"/>
                    </a:moveTo>
                    <a:cubicBezTo>
                      <a:pt x="922550" y="284946"/>
                      <a:pt x="868678" y="317152"/>
                      <a:pt x="767377" y="317152"/>
                    </a:cubicBezTo>
                    <a:cubicBezTo>
                      <a:pt x="734586" y="317737"/>
                      <a:pt x="693010" y="310710"/>
                      <a:pt x="656121" y="284360"/>
                    </a:cubicBezTo>
                    <a:cubicBezTo>
                      <a:pt x="598735" y="243371"/>
                      <a:pt x="579412" y="148510"/>
                      <a:pt x="615717" y="87027"/>
                    </a:cubicBezTo>
                    <a:cubicBezTo>
                      <a:pt x="623915" y="72973"/>
                      <a:pt x="636211" y="64775"/>
                      <a:pt x="650850" y="58920"/>
                    </a:cubicBezTo>
                    <a:cubicBezTo>
                      <a:pt x="677786" y="47794"/>
                      <a:pt x="706478" y="41939"/>
                      <a:pt x="735756" y="40182"/>
                    </a:cubicBezTo>
                    <a:cubicBezTo>
                      <a:pt x="784943" y="36669"/>
                      <a:pt x="834131" y="37254"/>
                      <a:pt x="883317" y="40182"/>
                    </a:cubicBezTo>
                    <a:cubicBezTo>
                      <a:pt x="934261" y="43110"/>
                      <a:pt x="967052" y="77658"/>
                      <a:pt x="966467" y="128016"/>
                    </a:cubicBezTo>
                    <a:cubicBezTo>
                      <a:pt x="965881" y="158465"/>
                      <a:pt x="960026" y="187157"/>
                      <a:pt x="949485" y="215264"/>
                    </a:cubicBezTo>
                    <a:close/>
                  </a:path>
                </a:pathLst>
              </a:custGeom>
              <a:solidFill>
                <a:schemeClr val="accent2"/>
              </a:solidFill>
              <a:ln w="5853" cap="flat">
                <a:solidFill>
                  <a:schemeClr val="tx1"/>
                </a:solidFill>
                <a:prstDash val="solid"/>
                <a:miter/>
              </a:ln>
            </p:spPr>
            <p:txBody>
              <a:bodyPr rtlCol="0" anchor="ctr"/>
              <a:lstStyle/>
              <a:p>
                <a:endParaRPr lang="en-US"/>
              </a:p>
            </p:txBody>
          </p:sp>
        </p:grpSp>
      </p:grpSp>
      <p:cxnSp>
        <p:nvCxnSpPr>
          <p:cNvPr id="81" name="Straight Connector 80">
            <a:extLst>
              <a:ext uri="{FF2B5EF4-FFF2-40B4-BE49-F238E27FC236}">
                <a16:creationId xmlns:a16="http://schemas.microsoft.com/office/drawing/2014/main" id="{0044DEE0-4178-4745-9DB9-9B4DF16BD23E}"/>
              </a:ext>
            </a:extLst>
          </p:cNvPr>
          <p:cNvCxnSpPr>
            <a:cxnSpLocks/>
          </p:cNvCxnSpPr>
          <p:nvPr/>
        </p:nvCxnSpPr>
        <p:spPr>
          <a:xfrm flipH="1">
            <a:off x="4966354" y="1327649"/>
            <a:ext cx="1887700" cy="7090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B9BC037B-E32E-432A-83F7-91E30FC99410}"/>
              </a:ext>
            </a:extLst>
          </p:cNvPr>
          <p:cNvCxnSpPr>
            <a:cxnSpLocks/>
            <a:stCxn id="89" idx="4"/>
            <a:endCxn id="88" idx="7"/>
          </p:cNvCxnSpPr>
          <p:nvPr/>
        </p:nvCxnSpPr>
        <p:spPr>
          <a:xfrm flipH="1">
            <a:off x="7094885" y="4499279"/>
            <a:ext cx="709951" cy="135231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421498F-0116-4C52-81A7-858B39C4B4B1}"/>
              </a:ext>
            </a:extLst>
          </p:cNvPr>
          <p:cNvCxnSpPr>
            <a:cxnSpLocks/>
            <a:stCxn id="75" idx="4"/>
          </p:cNvCxnSpPr>
          <p:nvPr/>
        </p:nvCxnSpPr>
        <p:spPr>
          <a:xfrm flipH="1">
            <a:off x="10001131" y="3273811"/>
            <a:ext cx="303571" cy="11815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79136F6-54EA-4F6D-8C4D-702016CA4E44}"/>
              </a:ext>
            </a:extLst>
          </p:cNvPr>
          <p:cNvCxnSpPr>
            <a:cxnSpLocks/>
            <a:endCxn id="67" idx="7"/>
          </p:cNvCxnSpPr>
          <p:nvPr/>
        </p:nvCxnSpPr>
        <p:spPr>
          <a:xfrm flipH="1">
            <a:off x="6432148" y="1876406"/>
            <a:ext cx="794334" cy="16005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0D0815-FB4D-4358-9EB0-BD1C8A484258}"/>
              </a:ext>
            </a:extLst>
          </p:cNvPr>
          <p:cNvCxnSpPr>
            <a:cxnSpLocks/>
            <a:stCxn id="75" idx="1"/>
            <a:endCxn id="92" idx="6"/>
          </p:cNvCxnSpPr>
          <p:nvPr/>
        </p:nvCxnSpPr>
        <p:spPr>
          <a:xfrm flipH="1" flipV="1">
            <a:off x="9004986" y="1954501"/>
            <a:ext cx="962867" cy="5060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83B60F5-BA37-4751-A783-8FAA6396BB9F}"/>
              </a:ext>
            </a:extLst>
          </p:cNvPr>
          <p:cNvCxnSpPr>
            <a:cxnSpLocks/>
          </p:cNvCxnSpPr>
          <p:nvPr/>
        </p:nvCxnSpPr>
        <p:spPr>
          <a:xfrm flipH="1" flipV="1">
            <a:off x="8919735" y="3166061"/>
            <a:ext cx="955235" cy="13330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09C402AE-FBC8-4799-B433-58D86D8DCD27}"/>
              </a:ext>
            </a:extLst>
          </p:cNvPr>
          <p:cNvSpPr/>
          <p:nvPr/>
        </p:nvSpPr>
        <p:spPr>
          <a:xfrm>
            <a:off x="4858882" y="1853233"/>
            <a:ext cx="305266" cy="3052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5D310D7-6BB5-486D-A23B-898266CEB410}"/>
              </a:ext>
            </a:extLst>
          </p:cNvPr>
          <p:cNvSpPr/>
          <p:nvPr/>
        </p:nvSpPr>
        <p:spPr>
          <a:xfrm>
            <a:off x="6964406" y="5829205"/>
            <a:ext cx="152866" cy="15286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60785AC-CC93-4529-AD76-C09E505340D5}"/>
              </a:ext>
            </a:extLst>
          </p:cNvPr>
          <p:cNvSpPr/>
          <p:nvPr/>
        </p:nvSpPr>
        <p:spPr>
          <a:xfrm>
            <a:off x="7692058" y="4273723"/>
            <a:ext cx="225556" cy="22555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Oval 89">
            <a:extLst>
              <a:ext uri="{FF2B5EF4-FFF2-40B4-BE49-F238E27FC236}">
                <a16:creationId xmlns:a16="http://schemas.microsoft.com/office/drawing/2014/main" id="{6192CD9A-078E-4A1C-83C2-04E9CBEAFAEA}"/>
              </a:ext>
            </a:extLst>
          </p:cNvPr>
          <p:cNvSpPr/>
          <p:nvPr/>
        </p:nvSpPr>
        <p:spPr>
          <a:xfrm>
            <a:off x="8755135" y="3010129"/>
            <a:ext cx="219482" cy="2194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5BF72364-4A84-44AD-935E-3A04401A060B}"/>
              </a:ext>
            </a:extLst>
          </p:cNvPr>
          <p:cNvSpPr/>
          <p:nvPr/>
        </p:nvSpPr>
        <p:spPr>
          <a:xfrm>
            <a:off x="9198544" y="807223"/>
            <a:ext cx="219482" cy="219482"/>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4D5475D4-0F5D-4743-B130-B7C4711D011B}"/>
              </a:ext>
            </a:extLst>
          </p:cNvPr>
          <p:cNvSpPr/>
          <p:nvPr/>
        </p:nvSpPr>
        <p:spPr>
          <a:xfrm>
            <a:off x="8848796" y="1876406"/>
            <a:ext cx="156190" cy="15619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971D4297-D4F5-4C5E-8124-BA2D0D929CD7}"/>
              </a:ext>
            </a:extLst>
          </p:cNvPr>
          <p:cNvCxnSpPr>
            <a:cxnSpLocks/>
            <a:stCxn id="87" idx="3"/>
          </p:cNvCxnSpPr>
          <p:nvPr/>
        </p:nvCxnSpPr>
        <p:spPr>
          <a:xfrm flipH="1">
            <a:off x="3705585" y="2113794"/>
            <a:ext cx="1198002" cy="115463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7B0CF732-B55D-4200-9878-1E5938C41E6F}"/>
              </a:ext>
            </a:extLst>
          </p:cNvPr>
          <p:cNvCxnSpPr>
            <a:cxnSpLocks/>
          </p:cNvCxnSpPr>
          <p:nvPr/>
        </p:nvCxnSpPr>
        <p:spPr>
          <a:xfrm flipH="1" flipV="1">
            <a:off x="2983505" y="3601535"/>
            <a:ext cx="2302465" cy="2884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748D2BF-A768-4852-8219-2ADF00222BC8}"/>
              </a:ext>
            </a:extLst>
          </p:cNvPr>
          <p:cNvCxnSpPr>
            <a:cxnSpLocks/>
            <a:stCxn id="89" idx="2"/>
            <a:endCxn id="67" idx="6"/>
          </p:cNvCxnSpPr>
          <p:nvPr/>
        </p:nvCxnSpPr>
        <p:spPr>
          <a:xfrm flipH="1" flipV="1">
            <a:off x="6627377" y="3948243"/>
            <a:ext cx="1064681" cy="4382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980BAA6-48A7-487C-9631-B8AF78C98287}"/>
              </a:ext>
            </a:extLst>
          </p:cNvPr>
          <p:cNvCxnSpPr>
            <a:cxnSpLocks/>
            <a:stCxn id="89" idx="6"/>
          </p:cNvCxnSpPr>
          <p:nvPr/>
        </p:nvCxnSpPr>
        <p:spPr>
          <a:xfrm>
            <a:off x="7917614" y="4386501"/>
            <a:ext cx="1957356" cy="2489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899BD60-44B4-4C87-AAA8-5AED78A2FF54}"/>
              </a:ext>
            </a:extLst>
          </p:cNvPr>
          <p:cNvCxnSpPr>
            <a:cxnSpLocks/>
            <a:stCxn id="92" idx="3"/>
            <a:endCxn id="111" idx="7"/>
          </p:cNvCxnSpPr>
          <p:nvPr/>
        </p:nvCxnSpPr>
        <p:spPr>
          <a:xfrm flipH="1">
            <a:off x="7756368" y="2009723"/>
            <a:ext cx="1115301" cy="61319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0EA05ECD-EA24-4646-A9D4-79CF65BDE0BE}"/>
              </a:ext>
            </a:extLst>
          </p:cNvPr>
          <p:cNvCxnSpPr>
            <a:cxnSpLocks/>
            <a:stCxn id="91" idx="2"/>
          </p:cNvCxnSpPr>
          <p:nvPr/>
        </p:nvCxnSpPr>
        <p:spPr>
          <a:xfrm flipH="1">
            <a:off x="8122094" y="916964"/>
            <a:ext cx="1076450" cy="12919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3920255-7205-4D47-82E5-9C3DFE16BC11}"/>
              </a:ext>
            </a:extLst>
          </p:cNvPr>
          <p:cNvCxnSpPr>
            <a:cxnSpLocks/>
            <a:stCxn id="87" idx="4"/>
            <a:endCxn id="67" idx="0"/>
          </p:cNvCxnSpPr>
          <p:nvPr/>
        </p:nvCxnSpPr>
        <p:spPr>
          <a:xfrm>
            <a:off x="5011515" y="2158499"/>
            <a:ext cx="949308" cy="11231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C213A68-2499-477C-B206-A44AE31602AC}"/>
              </a:ext>
            </a:extLst>
          </p:cNvPr>
          <p:cNvCxnSpPr>
            <a:cxnSpLocks/>
            <a:stCxn id="91" idx="3"/>
            <a:endCxn id="92" idx="7"/>
          </p:cNvCxnSpPr>
          <p:nvPr/>
        </p:nvCxnSpPr>
        <p:spPr>
          <a:xfrm flipH="1">
            <a:off x="8982113" y="994563"/>
            <a:ext cx="248573" cy="90471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7E5C913E-7A91-46B5-BCBF-12D75E76341C}"/>
              </a:ext>
            </a:extLst>
          </p:cNvPr>
          <p:cNvCxnSpPr>
            <a:cxnSpLocks/>
            <a:stCxn id="107" idx="6"/>
          </p:cNvCxnSpPr>
          <p:nvPr/>
        </p:nvCxnSpPr>
        <p:spPr>
          <a:xfrm flipV="1">
            <a:off x="8926891" y="4695957"/>
            <a:ext cx="965865" cy="97358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C049AE7-17BB-4A6A-9EA6-21C9AB239F2B}"/>
              </a:ext>
            </a:extLst>
          </p:cNvPr>
          <p:cNvCxnSpPr>
            <a:cxnSpLocks/>
            <a:stCxn id="67" idx="5"/>
            <a:endCxn id="88" idx="0"/>
          </p:cNvCxnSpPr>
          <p:nvPr/>
        </p:nvCxnSpPr>
        <p:spPr>
          <a:xfrm>
            <a:off x="6432148" y="4419568"/>
            <a:ext cx="608691" cy="14096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EE9C8A7-44B3-4FCC-9FED-9A61CC949505}"/>
              </a:ext>
            </a:extLst>
          </p:cNvPr>
          <p:cNvCxnSpPr>
            <a:cxnSpLocks/>
            <a:endCxn id="88" idx="3"/>
          </p:cNvCxnSpPr>
          <p:nvPr/>
        </p:nvCxnSpPr>
        <p:spPr>
          <a:xfrm>
            <a:off x="4774103" y="4976147"/>
            <a:ext cx="2212690" cy="9835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8A5AAB08-E343-41E2-ABE3-15F7D111FF88}"/>
              </a:ext>
            </a:extLst>
          </p:cNvPr>
          <p:cNvCxnSpPr>
            <a:cxnSpLocks/>
            <a:stCxn id="75" idx="2"/>
            <a:endCxn id="90" idx="7"/>
          </p:cNvCxnSpPr>
          <p:nvPr/>
        </p:nvCxnSpPr>
        <p:spPr>
          <a:xfrm flipH="1">
            <a:off x="8942475" y="2797436"/>
            <a:ext cx="885851" cy="2448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CCAF0156-27B0-4759-A028-2F6836A226E6}"/>
              </a:ext>
            </a:extLst>
          </p:cNvPr>
          <p:cNvCxnSpPr>
            <a:cxnSpLocks/>
            <a:stCxn id="91" idx="5"/>
            <a:endCxn id="75" idx="0"/>
          </p:cNvCxnSpPr>
          <p:nvPr/>
        </p:nvCxnSpPr>
        <p:spPr>
          <a:xfrm>
            <a:off x="9385884" y="994563"/>
            <a:ext cx="918818" cy="13264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2192CE6-5783-4343-8524-6E8C1204CA7C}"/>
              </a:ext>
            </a:extLst>
          </p:cNvPr>
          <p:cNvCxnSpPr>
            <a:cxnSpLocks/>
          </p:cNvCxnSpPr>
          <p:nvPr/>
        </p:nvCxnSpPr>
        <p:spPr>
          <a:xfrm>
            <a:off x="7762014" y="2774234"/>
            <a:ext cx="1031560" cy="3307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7" name="Oval 106">
            <a:extLst>
              <a:ext uri="{FF2B5EF4-FFF2-40B4-BE49-F238E27FC236}">
                <a16:creationId xmlns:a16="http://schemas.microsoft.com/office/drawing/2014/main" id="{6027630E-9C22-41D4-86F5-405C909CEFA0}"/>
              </a:ext>
            </a:extLst>
          </p:cNvPr>
          <p:cNvSpPr/>
          <p:nvPr/>
        </p:nvSpPr>
        <p:spPr>
          <a:xfrm>
            <a:off x="8770701" y="5591448"/>
            <a:ext cx="156190" cy="15619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Straight Connector 107">
            <a:extLst>
              <a:ext uri="{FF2B5EF4-FFF2-40B4-BE49-F238E27FC236}">
                <a16:creationId xmlns:a16="http://schemas.microsoft.com/office/drawing/2014/main" id="{9ED8B1D9-6DEE-433F-8BFD-3D55526F25D4}"/>
              </a:ext>
            </a:extLst>
          </p:cNvPr>
          <p:cNvCxnSpPr>
            <a:cxnSpLocks/>
            <a:stCxn id="107" idx="1"/>
            <a:endCxn id="89" idx="5"/>
          </p:cNvCxnSpPr>
          <p:nvPr/>
        </p:nvCxnSpPr>
        <p:spPr>
          <a:xfrm flipH="1" flipV="1">
            <a:off x="7884582" y="4466247"/>
            <a:ext cx="908992" cy="1148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2B4D523-AD0E-4FED-BA82-2428CA2F66F2}"/>
              </a:ext>
            </a:extLst>
          </p:cNvPr>
          <p:cNvCxnSpPr>
            <a:cxnSpLocks/>
            <a:stCxn id="107" idx="3"/>
            <a:endCxn id="88" idx="5"/>
          </p:cNvCxnSpPr>
          <p:nvPr/>
        </p:nvCxnSpPr>
        <p:spPr>
          <a:xfrm flipH="1">
            <a:off x="7094885" y="5724765"/>
            <a:ext cx="1698689" cy="2349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FED6084-D9EC-4350-8742-E5841E5DC2D3}"/>
              </a:ext>
            </a:extLst>
          </p:cNvPr>
          <p:cNvCxnSpPr>
            <a:cxnSpLocks/>
            <a:stCxn id="92" idx="4"/>
            <a:endCxn id="90" idx="0"/>
          </p:cNvCxnSpPr>
          <p:nvPr/>
        </p:nvCxnSpPr>
        <p:spPr>
          <a:xfrm flipH="1">
            <a:off x="8864876" y="2032596"/>
            <a:ext cx="62015" cy="9775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Oval 110">
            <a:extLst>
              <a:ext uri="{FF2B5EF4-FFF2-40B4-BE49-F238E27FC236}">
                <a16:creationId xmlns:a16="http://schemas.microsoft.com/office/drawing/2014/main" id="{22585214-048E-4CFE-8332-5D4078D8783E}"/>
              </a:ext>
            </a:extLst>
          </p:cNvPr>
          <p:cNvSpPr/>
          <p:nvPr/>
        </p:nvSpPr>
        <p:spPr>
          <a:xfrm>
            <a:off x="7563844" y="2589883"/>
            <a:ext cx="225556" cy="22555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Oval 111">
            <a:extLst>
              <a:ext uri="{FF2B5EF4-FFF2-40B4-BE49-F238E27FC236}">
                <a16:creationId xmlns:a16="http://schemas.microsoft.com/office/drawing/2014/main" id="{8C609915-0D57-43D0-AEF9-BEFC5AF8CA05}"/>
              </a:ext>
            </a:extLst>
          </p:cNvPr>
          <p:cNvSpPr/>
          <p:nvPr/>
        </p:nvSpPr>
        <p:spPr>
          <a:xfrm>
            <a:off x="9825272" y="4458482"/>
            <a:ext cx="303571" cy="289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3" name="Straight Connector 112">
            <a:extLst>
              <a:ext uri="{FF2B5EF4-FFF2-40B4-BE49-F238E27FC236}">
                <a16:creationId xmlns:a16="http://schemas.microsoft.com/office/drawing/2014/main" id="{68E36774-7124-41D7-9BBB-5A0BCA99FF84}"/>
              </a:ext>
            </a:extLst>
          </p:cNvPr>
          <p:cNvCxnSpPr>
            <a:cxnSpLocks/>
            <a:endCxn id="111" idx="3"/>
          </p:cNvCxnSpPr>
          <p:nvPr/>
        </p:nvCxnSpPr>
        <p:spPr>
          <a:xfrm flipV="1">
            <a:off x="6552904" y="2782407"/>
            <a:ext cx="1043972" cy="8679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42F1268-5A8C-40B1-B0A6-8DC6E28372CE}"/>
              </a:ext>
            </a:extLst>
          </p:cNvPr>
          <p:cNvCxnSpPr>
            <a:cxnSpLocks/>
            <a:stCxn id="90" idx="4"/>
          </p:cNvCxnSpPr>
          <p:nvPr/>
        </p:nvCxnSpPr>
        <p:spPr>
          <a:xfrm flipH="1">
            <a:off x="6595368" y="3229611"/>
            <a:ext cx="2269508" cy="5284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55252B3A-17C6-46D0-9872-9841871B14C8}"/>
              </a:ext>
            </a:extLst>
          </p:cNvPr>
          <p:cNvCxnSpPr>
            <a:cxnSpLocks/>
            <a:stCxn id="92" idx="1"/>
          </p:cNvCxnSpPr>
          <p:nvPr/>
        </p:nvCxnSpPr>
        <p:spPr>
          <a:xfrm flipH="1" flipV="1">
            <a:off x="8003133" y="1617344"/>
            <a:ext cx="868536" cy="2819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127" name="3D Model 126" descr="Server symbol">
                <a:extLst>
                  <a:ext uri="{FF2B5EF4-FFF2-40B4-BE49-F238E27FC236}">
                    <a16:creationId xmlns:a16="http://schemas.microsoft.com/office/drawing/2014/main" id="{4A65C371-2EF1-447C-A366-0914E248D51A}"/>
                  </a:ext>
                </a:extLst>
              </p:cNvPr>
              <p:cNvGraphicFramePr>
                <a:graphicFrameLocks noChangeAspect="1"/>
              </p:cNvGraphicFramePr>
              <p:nvPr>
                <p:extLst>
                  <p:ext uri="{D42A27DB-BD31-4B8C-83A1-F6EECF244321}">
                    <p14:modId xmlns:p14="http://schemas.microsoft.com/office/powerpoint/2010/main" val="130620947"/>
                  </p:ext>
                </p:extLst>
              </p:nvPr>
            </p:nvGraphicFramePr>
            <p:xfrm>
              <a:off x="1640583" y="1610311"/>
              <a:ext cx="2542678" cy="4675861"/>
            </p:xfrm>
            <a:graphic>
              <a:graphicData uri="http://schemas.microsoft.com/office/drawing/2017/model3d">
                <am3d:model3d r:embed="rId2">
                  <am3d:spPr>
                    <a:xfrm>
                      <a:off x="0" y="0"/>
                      <a:ext cx="2542678" cy="4675861"/>
                    </a:xfrm>
                    <a:prstGeom prst="rect">
                      <a:avLst/>
                    </a:prstGeom>
                  </am3d:spPr>
                  <am3d:camera>
                    <am3d:pos x="0" y="0" z="55893909"/>
                    <am3d:up dx="0" dy="36000000" dz="0"/>
                    <am3d:lookAt x="0" y="0" z="0"/>
                    <am3d:perspective fov="2700000"/>
                  </am3d:camera>
                  <am3d:trans>
                    <am3d:meterPerModelUnit n="8157799" d="1000000"/>
                    <am3d:preTrans dx="-20171" dy="-18006390" dz="-3714845"/>
                    <am3d:scale>
                      <am3d:sx n="1000000" d="1000000"/>
                      <am3d:sy n="1000000" d="1000000"/>
                      <am3d:sz n="1000000" d="1000000"/>
                    </am3d:scale>
                    <am3d:rot ax="-225412" ay="1438773" az="-91710"/>
                    <am3d:postTrans dx="0" dy="0" dz="0"/>
                  </am3d:trans>
                  <am3d:raster rName="Office3DRenderer" rVer="16.0.8326">
                    <am3d:blip r:embed="rId3"/>
                  </am3d:raster>
                  <am3d:objViewport viewportSz="54186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7" name="3D Model 126" descr="Server symbol">
                <a:extLst>
                  <a:ext uri="{FF2B5EF4-FFF2-40B4-BE49-F238E27FC236}">
                    <a16:creationId xmlns:a16="http://schemas.microsoft.com/office/drawing/2014/main" id="{4A65C371-2EF1-447C-A366-0914E248D51A}"/>
                  </a:ext>
                </a:extLst>
              </p:cNvPr>
              <p:cNvPicPr>
                <a:picLocks noGrp="1" noRot="1" noChangeAspect="1" noMove="1" noResize="1" noEditPoints="1" noAdjustHandles="1" noChangeArrowheads="1" noChangeShapeType="1" noCrop="1"/>
              </p:cNvPicPr>
              <p:nvPr/>
            </p:nvPicPr>
            <p:blipFill>
              <a:blip r:embed="rId3"/>
              <a:stretch>
                <a:fillRect/>
              </a:stretch>
            </p:blipFill>
            <p:spPr>
              <a:xfrm>
                <a:off x="1640583" y="1610311"/>
                <a:ext cx="2542678" cy="4675861"/>
              </a:xfrm>
              <a:prstGeom prst="rect">
                <a:avLst/>
              </a:prstGeom>
            </p:spPr>
          </p:pic>
        </mc:Fallback>
      </mc:AlternateContent>
      <p:sp>
        <p:nvSpPr>
          <p:cNvPr id="131" name="Oval 130">
            <a:extLst>
              <a:ext uri="{FF2B5EF4-FFF2-40B4-BE49-F238E27FC236}">
                <a16:creationId xmlns:a16="http://schemas.microsoft.com/office/drawing/2014/main" id="{511F60B5-C633-4179-8455-462418CBBD86}"/>
              </a:ext>
            </a:extLst>
          </p:cNvPr>
          <p:cNvSpPr/>
          <p:nvPr/>
        </p:nvSpPr>
        <p:spPr>
          <a:xfrm>
            <a:off x="4607279" y="4814728"/>
            <a:ext cx="225556" cy="22555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2" name="Straight Connector 131">
            <a:extLst>
              <a:ext uri="{FF2B5EF4-FFF2-40B4-BE49-F238E27FC236}">
                <a16:creationId xmlns:a16="http://schemas.microsoft.com/office/drawing/2014/main" id="{02CF4982-BD9F-4261-A49B-5A8E52A04E72}"/>
              </a:ext>
            </a:extLst>
          </p:cNvPr>
          <p:cNvCxnSpPr>
            <a:cxnSpLocks/>
          </p:cNvCxnSpPr>
          <p:nvPr/>
        </p:nvCxnSpPr>
        <p:spPr>
          <a:xfrm flipH="1" flipV="1">
            <a:off x="3701172" y="4014643"/>
            <a:ext cx="935145" cy="86145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906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8CD4954-AEC6-4BB7-8412-DA0241AA3D06}"/>
              </a:ext>
            </a:extLst>
          </p:cNvPr>
          <p:cNvSpPr/>
          <p:nvPr/>
        </p:nvSpPr>
        <p:spPr>
          <a:xfrm>
            <a:off x="525194" y="254410"/>
            <a:ext cx="11141612" cy="5978770"/>
          </a:xfrm>
          <a:prstGeom prst="rect">
            <a:avLst/>
          </a:prstGeom>
          <a:solidFill>
            <a:schemeClr val="tx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885FAC-DAC1-47BA-BE40-A48EB10933DE}"/>
              </a:ext>
            </a:extLst>
          </p:cNvPr>
          <p:cNvSpPr txBox="1"/>
          <p:nvPr/>
        </p:nvSpPr>
        <p:spPr>
          <a:xfrm>
            <a:off x="2571428" y="254410"/>
            <a:ext cx="5314536" cy="1325563"/>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400" dirty="0">
                <a:solidFill>
                  <a:schemeClr val="bg1"/>
                </a:solidFill>
                <a:latin typeface="+mj-lt"/>
                <a:ea typeface="+mj-ea"/>
                <a:cs typeface="+mj-cs"/>
              </a:rPr>
              <a:t>Motivation</a:t>
            </a:r>
          </a:p>
        </p:txBody>
      </p:sp>
      <p:sp>
        <p:nvSpPr>
          <p:cNvPr id="22" name="Freeform: Shape 12">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6" descr="Business woman in trouble to computer troubles Stock Vector - 70447727">
            <a:extLst>
              <a:ext uri="{FF2B5EF4-FFF2-40B4-BE49-F238E27FC236}">
                <a16:creationId xmlns:a16="http://schemas.microsoft.com/office/drawing/2014/main" id="{C8398D02-A419-45FF-B069-CA87C65C6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57" r="13570" b="1"/>
          <a:stretch/>
        </p:blipFill>
        <p:spPr bwMode="auto">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0A54A56-7019-468A-8D68-8697BD9B7B89}"/>
              </a:ext>
            </a:extLst>
          </p:cNvPr>
          <p:cNvSpPr/>
          <p:nvPr/>
        </p:nvSpPr>
        <p:spPr>
          <a:xfrm>
            <a:off x="505731" y="254410"/>
            <a:ext cx="11141612" cy="5978770"/>
          </a:xfrm>
          <a:prstGeom prst="rect">
            <a:avLst/>
          </a:prstGeom>
          <a:noFill/>
          <a:ln w="66675">
            <a:solidFill>
              <a:schemeClr val="bg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b="1"/>
              <a:t> </a:t>
            </a:r>
          </a:p>
        </p:txBody>
      </p:sp>
      <p:sp>
        <p:nvSpPr>
          <p:cNvPr id="10" name="Rectangle 9">
            <a:extLst>
              <a:ext uri="{FF2B5EF4-FFF2-40B4-BE49-F238E27FC236}">
                <a16:creationId xmlns:a16="http://schemas.microsoft.com/office/drawing/2014/main" id="{F1C3FC53-DD78-41C5-B13A-965B4F88A068}"/>
              </a:ext>
            </a:extLst>
          </p:cNvPr>
          <p:cNvSpPr/>
          <p:nvPr/>
        </p:nvSpPr>
        <p:spPr>
          <a:xfrm>
            <a:off x="806856" y="1560027"/>
            <a:ext cx="6096000" cy="3737946"/>
          </a:xfrm>
          <a:prstGeom prst="rect">
            <a:avLst/>
          </a:prstGeom>
        </p:spPr>
        <p:txBody>
          <a:bodyPr>
            <a:spAutoFit/>
          </a:bodyPr>
          <a:lstStyle/>
          <a:p>
            <a:pPr marL="285750" indent="-285750">
              <a:lnSpc>
                <a:spcPct val="150000"/>
              </a:lnSpc>
              <a:buFont typeface="Arial" panose="020B0604020202020204" pitchFamily="34" charset="0"/>
              <a:buChar char="•"/>
            </a:pPr>
            <a:r>
              <a:rPr lang="en-US" sz="2000" dirty="0">
                <a:solidFill>
                  <a:schemeClr val="bg1"/>
                </a:solidFill>
              </a:rPr>
              <a:t>As for now, there is no efficient way to identify the cause of network congestion in Real-time.</a:t>
            </a:r>
            <a:br>
              <a:rPr lang="en-US" sz="2000" dirty="0">
                <a:solidFill>
                  <a:schemeClr val="bg1"/>
                </a:solidFill>
              </a:rPr>
            </a:br>
            <a:endParaRPr lang="en-US" sz="2000" dirty="0">
              <a:solidFill>
                <a:schemeClr val="bg1"/>
              </a:solidFill>
            </a:endParaRPr>
          </a:p>
          <a:p>
            <a:pPr marL="285750" indent="-285750">
              <a:lnSpc>
                <a:spcPct val="150000"/>
              </a:lnSpc>
              <a:buFont typeface="Arial" panose="020B0604020202020204" pitchFamily="34" charset="0"/>
              <a:buChar char="•"/>
            </a:pPr>
            <a:r>
              <a:rPr lang="en-US" sz="2000" dirty="0">
                <a:solidFill>
                  <a:schemeClr val="bg1"/>
                </a:solidFill>
              </a:rPr>
              <a:t>Switches are not always capable of providing the necessary information.</a:t>
            </a:r>
            <a:br>
              <a:rPr lang="en-US" sz="2000" dirty="0">
                <a:solidFill>
                  <a:schemeClr val="bg1"/>
                </a:solidFill>
              </a:rPr>
            </a:br>
            <a:endParaRPr lang="en-US" sz="2000" dirty="0">
              <a:solidFill>
                <a:schemeClr val="bg1"/>
              </a:solidFill>
            </a:endParaRPr>
          </a:p>
          <a:p>
            <a:pPr marL="285750" indent="-285750">
              <a:lnSpc>
                <a:spcPct val="150000"/>
              </a:lnSpc>
              <a:buFont typeface="Arial" panose="020B0604020202020204" pitchFamily="34" charset="0"/>
              <a:buChar char="•"/>
            </a:pPr>
            <a:r>
              <a:rPr lang="en-US" sz="2000" dirty="0">
                <a:solidFill>
                  <a:schemeClr val="bg1"/>
                </a:solidFill>
              </a:rPr>
              <a:t>Troubleshooting such issues in order to find the root cause can be a difficult task.</a:t>
            </a:r>
          </a:p>
        </p:txBody>
      </p:sp>
    </p:spTree>
    <p:extLst>
      <p:ext uri="{BB962C8B-B14F-4D97-AF65-F5344CB8AC3E}">
        <p14:creationId xmlns:p14="http://schemas.microsoft.com/office/powerpoint/2010/main" val="81378305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8A224E-F6B8-4331-880F-D707821AA5F6}"/>
              </a:ext>
            </a:extLst>
          </p:cNvPr>
          <p:cNvSpPr/>
          <p:nvPr/>
        </p:nvSpPr>
        <p:spPr>
          <a:xfrm>
            <a:off x="525194" y="368594"/>
            <a:ext cx="11141612" cy="5978770"/>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Arial" panose="020B0604020202020204" pitchFamily="34" charset="0"/>
              <a:buChar char="•"/>
            </a:pPr>
            <a:endParaRPr lang="he-IL" sz="2000" dirty="0">
              <a:solidFill>
                <a:schemeClr val="tx1"/>
              </a:solidFill>
            </a:endParaRPr>
          </a:p>
        </p:txBody>
      </p:sp>
      <p:pic>
        <p:nvPicPr>
          <p:cNvPr id="6" name="Picture 5" descr="A screenshot of a video game&#10;&#10;Description automatically generated">
            <a:extLst>
              <a:ext uri="{FF2B5EF4-FFF2-40B4-BE49-F238E27FC236}">
                <a16:creationId xmlns:a16="http://schemas.microsoft.com/office/drawing/2014/main" id="{26B96D88-DAC1-4118-9296-BA2BFC2C8636}"/>
              </a:ext>
            </a:extLst>
          </p:cNvPr>
          <p:cNvPicPr>
            <a:picLocks noChangeAspect="1"/>
          </p:cNvPicPr>
          <p:nvPr/>
        </p:nvPicPr>
        <p:blipFill rotWithShape="1">
          <a:blip r:embed="rId3">
            <a:extLst>
              <a:ext uri="{28A0092B-C50C-407E-A947-70E740481C1C}">
                <a14:useLocalDpi xmlns:a14="http://schemas.microsoft.com/office/drawing/2010/main" val="0"/>
              </a:ext>
            </a:extLst>
          </a:blip>
          <a:srcRect l="-12738" t="-327" r="-12706" b="331"/>
          <a:stretch/>
        </p:blipFill>
        <p:spPr>
          <a:xfrm>
            <a:off x="1337821" y="3047113"/>
            <a:ext cx="7385705" cy="2923873"/>
          </a:xfrm>
          <a:prstGeom prst="rect">
            <a:avLst/>
          </a:prstGeom>
        </p:spPr>
      </p:pic>
      <p:sp>
        <p:nvSpPr>
          <p:cNvPr id="10" name="TextBox 9">
            <a:extLst>
              <a:ext uri="{FF2B5EF4-FFF2-40B4-BE49-F238E27FC236}">
                <a16:creationId xmlns:a16="http://schemas.microsoft.com/office/drawing/2014/main" id="{3D3552B6-BB16-4E68-BFE3-4269DF8A7540}"/>
              </a:ext>
            </a:extLst>
          </p:cNvPr>
          <p:cNvSpPr txBox="1"/>
          <p:nvPr/>
        </p:nvSpPr>
        <p:spPr>
          <a:xfrm>
            <a:off x="2604292" y="479057"/>
            <a:ext cx="9587708" cy="1325563"/>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400" dirty="0"/>
              <a:t>Background: P4 Language</a:t>
            </a:r>
            <a:endParaRPr lang="en-US" sz="4400" dirty="0">
              <a:latin typeface="+mj-lt"/>
              <a:ea typeface="+mj-ea"/>
              <a:cs typeface="+mj-cs"/>
            </a:endParaRPr>
          </a:p>
        </p:txBody>
      </p:sp>
      <p:grpSp>
        <p:nvGrpSpPr>
          <p:cNvPr id="14" name="Group 13">
            <a:extLst>
              <a:ext uri="{FF2B5EF4-FFF2-40B4-BE49-F238E27FC236}">
                <a16:creationId xmlns:a16="http://schemas.microsoft.com/office/drawing/2014/main" id="{19BCEF0B-A674-4375-BF62-5B5698A07E4E}"/>
              </a:ext>
            </a:extLst>
          </p:cNvPr>
          <p:cNvGrpSpPr/>
          <p:nvPr/>
        </p:nvGrpSpPr>
        <p:grpSpPr>
          <a:xfrm>
            <a:off x="2013842" y="1557061"/>
            <a:ext cx="7522311" cy="1531587"/>
            <a:chOff x="4648378" y="2919751"/>
            <a:chExt cx="10815912" cy="1699970"/>
          </a:xfrm>
        </p:grpSpPr>
        <p:pic>
          <p:nvPicPr>
            <p:cNvPr id="15" name="תמונה 3">
              <a:extLst>
                <a:ext uri="{FF2B5EF4-FFF2-40B4-BE49-F238E27FC236}">
                  <a16:creationId xmlns:a16="http://schemas.microsoft.com/office/drawing/2014/main" id="{8AC00B5B-9443-41C5-AE67-8DD191426EA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091" b="89474" l="5315" r="97835">
                          <a14:foregroundMark x1="39961" y1="72249" x2="37402" y2="27273"/>
                          <a14:foregroundMark x1="17717" y1="74163" x2="15945" y2="30144"/>
                          <a14:foregroundMark x1="6496" y1="72249" x2="5315" y2="28230"/>
                          <a14:foregroundMark x1="82185" y1="74163" x2="81004" y2="30144"/>
                          <a14:foregroundMark x1="92913" y1="75120" x2="92028" y2="30144"/>
                          <a14:foregroundMark x1="83268" y1="18660" x2="79035" y2="15789"/>
                          <a14:foregroundMark x1="71161" y1="12919" x2="66142" y2="11962"/>
                          <a14:foregroundMark x1="69291" y1="20574" x2="66437" y2="20574"/>
                          <a14:foregroundMark x1="93898" y1="17703" x2="89469" y2="17703"/>
                          <a14:foregroundMark x1="56102" y1="12919" x2="61220" y2="12919"/>
                          <a14:foregroundMark x1="97343" y1="49761" x2="97835" y2="51675"/>
                          <a14:foregroundMark x1="68012" y1="14833" x2="70866" y2="16746"/>
                          <a14:foregroundMark x1="70374" y1="12919" x2="67224" y2="15789"/>
                          <a14:foregroundMark x1="59547" y1="12919" x2="57382" y2="12919"/>
                          <a14:foregroundMark x1="56004" y1="14833" x2="57677" y2="14833"/>
                          <a14:foregroundMark x1="48327" y1="14833" x2="50394" y2="16746"/>
                          <a14:foregroundMark x1="61811" y1="11005" x2="56102" y2="11005"/>
                        </a14:backgroundRemoval>
                      </a14:imgEffect>
                    </a14:imgLayer>
                  </a14:imgProps>
                </a:ext>
              </a:extLst>
            </a:blip>
            <a:srcRect r="23873"/>
            <a:stretch/>
          </p:blipFill>
          <p:spPr>
            <a:xfrm>
              <a:off x="4648378" y="2919751"/>
              <a:ext cx="8287251" cy="1699970"/>
            </a:xfrm>
            <a:prstGeom prst="rect">
              <a:avLst/>
            </a:prstGeom>
          </p:spPr>
        </p:pic>
        <p:pic>
          <p:nvPicPr>
            <p:cNvPr id="16" name="תמונה 3">
              <a:extLst>
                <a:ext uri="{FF2B5EF4-FFF2-40B4-BE49-F238E27FC236}">
                  <a16:creationId xmlns:a16="http://schemas.microsoft.com/office/drawing/2014/main" id="{5C061B0E-BC78-444A-BF7E-85F3B8594F0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9091" b="89474" l="5315" r="97835">
                          <a14:foregroundMark x1="39961" y1="72249" x2="37402" y2="27273"/>
                          <a14:foregroundMark x1="17717" y1="74163" x2="15945" y2="30144"/>
                          <a14:foregroundMark x1="6496" y1="72249" x2="5315" y2="28230"/>
                          <a14:foregroundMark x1="82185" y1="74163" x2="81004" y2="30144"/>
                          <a14:foregroundMark x1="92913" y1="75120" x2="92028" y2="30144"/>
                          <a14:foregroundMark x1="83268" y1="18660" x2="79035" y2="15789"/>
                          <a14:foregroundMark x1="71161" y1="12919" x2="66142" y2="11962"/>
                          <a14:foregroundMark x1="69291" y1="20574" x2="66437" y2="20574"/>
                          <a14:foregroundMark x1="93898" y1="17703" x2="89469" y2="17703"/>
                          <a14:foregroundMark x1="56102" y1="12919" x2="61220" y2="12919"/>
                          <a14:foregroundMark x1="97343" y1="49761" x2="97835" y2="51675"/>
                          <a14:foregroundMark x1="68012" y1="14833" x2="70866" y2="16746"/>
                          <a14:foregroundMark x1="70374" y1="12919" x2="67224" y2="15789"/>
                          <a14:foregroundMark x1="59547" y1="12919" x2="57382" y2="12919"/>
                          <a14:foregroundMark x1="56004" y1="14833" x2="57677" y2="14833"/>
                          <a14:foregroundMark x1="48327" y1="14833" x2="50394" y2="16746"/>
                          <a14:foregroundMark x1="61811" y1="11005" x2="56102" y2="11005"/>
                        </a14:backgroundRemoval>
                      </a14:imgEffect>
                    </a14:imgLayer>
                  </a14:imgProps>
                </a:ext>
              </a:extLst>
            </a:blip>
            <a:srcRect l="76772"/>
            <a:stretch/>
          </p:blipFill>
          <p:spPr>
            <a:xfrm>
              <a:off x="12935629" y="2919751"/>
              <a:ext cx="2528661" cy="1699970"/>
            </a:xfrm>
            <a:prstGeom prst="rect">
              <a:avLst/>
            </a:prstGeom>
          </p:spPr>
        </p:pic>
      </p:grpSp>
      <p:sp>
        <p:nvSpPr>
          <p:cNvPr id="19" name="AutoShape 4" descr="English | wearehere">
            <a:extLst>
              <a:ext uri="{FF2B5EF4-FFF2-40B4-BE49-F238E27FC236}">
                <a16:creationId xmlns:a16="http://schemas.microsoft.com/office/drawing/2014/main" id="{BA3B60F6-8D89-4F9D-908C-0DBA7E9501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L"/>
          </a:p>
        </p:txBody>
      </p:sp>
      <p:pic>
        <p:nvPicPr>
          <p:cNvPr id="10250" name="Picture 10" descr="Mickey Mouse Hands or Gloves Templates. | Free mickey mouse ...">
            <a:extLst>
              <a:ext uri="{FF2B5EF4-FFF2-40B4-BE49-F238E27FC236}">
                <a16:creationId xmlns:a16="http://schemas.microsoft.com/office/drawing/2014/main" id="{1998D44A-B830-459E-BCCD-6285122D567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0000" r="-3164"/>
          <a:stretch/>
        </p:blipFill>
        <p:spPr bwMode="auto">
          <a:xfrm rot="20916675">
            <a:off x="8710325" y="3001987"/>
            <a:ext cx="1785048" cy="2329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32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A54A56-7019-468A-8D68-8697BD9B7B89}"/>
              </a:ext>
            </a:extLst>
          </p:cNvPr>
          <p:cNvSpPr/>
          <p:nvPr/>
        </p:nvSpPr>
        <p:spPr>
          <a:xfrm>
            <a:off x="590843" y="393895"/>
            <a:ext cx="11141612" cy="5978770"/>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2E9D305-F4A5-4406-B4BF-01EEC77ADEA7}"/>
              </a:ext>
            </a:extLst>
          </p:cNvPr>
          <p:cNvSpPr/>
          <p:nvPr/>
        </p:nvSpPr>
        <p:spPr>
          <a:xfrm>
            <a:off x="985491" y="1290723"/>
            <a:ext cx="10352315" cy="3016210"/>
          </a:xfrm>
          <a:prstGeom prst="rect">
            <a:avLst/>
          </a:prstGeom>
        </p:spPr>
        <p:txBody>
          <a:bodyPr wrap="square">
            <a:spAutoFit/>
          </a:bodyPr>
          <a:lstStyle/>
          <a:p>
            <a:pPr marL="285750" indent="-285750">
              <a:lnSpc>
                <a:spcPct val="150000"/>
              </a:lnSpc>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Mellanox SN3700 Spectrum-2 based switches are advanced, intelligent switches,</a:t>
            </a:r>
          </a:p>
          <a:p>
            <a:pPr>
              <a:lnSpc>
                <a:spcPct val="150000"/>
              </a:lnSpc>
            </a:pPr>
            <a:r>
              <a:rPr lang="en-US" sz="2000" dirty="0"/>
              <a:t>     capable of implementation</a:t>
            </a:r>
            <a:r>
              <a:rPr lang="he-IL" sz="2000" dirty="0"/>
              <a:t> </a:t>
            </a:r>
            <a:r>
              <a:rPr lang="en-US" sz="2000" dirty="0"/>
              <a:t>and execution of P4 programs</a:t>
            </a:r>
          </a:p>
          <a:p>
            <a:pPr>
              <a:lnSpc>
                <a:spcPct val="150000"/>
              </a:lnSpc>
            </a:pPr>
            <a:endParaRPr lang="en-US" sz="2000" dirty="0"/>
          </a:p>
          <a:p>
            <a:pPr marL="285750" indent="-285750">
              <a:buFont typeface="Arial" panose="020B0604020202020204" pitchFamily="34" charset="0"/>
              <a:buChar char="•"/>
            </a:pPr>
            <a:r>
              <a:rPr lang="en-US" sz="2000" dirty="0"/>
              <a:t>SN3700 is a hybrid switch, giving the benefits of a legacy </a:t>
            </a:r>
          </a:p>
          <a:p>
            <a:r>
              <a:rPr lang="en-US" sz="2000" dirty="0"/>
              <a:t>     switches, with the dynamic agility of the P4 language. </a:t>
            </a:r>
          </a:p>
          <a:p>
            <a:endParaRPr lang="en-US" sz="2000" dirty="0"/>
          </a:p>
          <a:p>
            <a:endParaRPr lang="en-US" sz="2000" dirty="0"/>
          </a:p>
        </p:txBody>
      </p:sp>
      <p:sp>
        <p:nvSpPr>
          <p:cNvPr id="5" name="TextBox 4">
            <a:extLst>
              <a:ext uri="{FF2B5EF4-FFF2-40B4-BE49-F238E27FC236}">
                <a16:creationId xmlns:a16="http://schemas.microsoft.com/office/drawing/2014/main" id="{0D150CA6-A2DC-4979-86BE-FAB3179BE536}"/>
              </a:ext>
            </a:extLst>
          </p:cNvPr>
          <p:cNvSpPr txBox="1"/>
          <p:nvPr/>
        </p:nvSpPr>
        <p:spPr>
          <a:xfrm>
            <a:off x="2604292" y="479057"/>
            <a:ext cx="9587708" cy="1325563"/>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400" dirty="0"/>
              <a:t>Background: Mellanox switch  </a:t>
            </a:r>
            <a:endParaRPr lang="en-US" sz="4400" dirty="0">
              <a:latin typeface="+mj-lt"/>
              <a:ea typeface="+mj-ea"/>
              <a:cs typeface="+mj-cs"/>
            </a:endParaRPr>
          </a:p>
        </p:txBody>
      </p:sp>
      <p:pic>
        <p:nvPicPr>
          <p:cNvPr id="9" name="Content Placeholder 12" descr="A close up of a device&#10;&#10;Description automatically generated">
            <a:extLst>
              <a:ext uri="{FF2B5EF4-FFF2-40B4-BE49-F238E27FC236}">
                <a16:creationId xmlns:a16="http://schemas.microsoft.com/office/drawing/2014/main" id="{49E81EE7-B25C-4016-BF90-56A9001CD3DA}"/>
              </a:ext>
            </a:extLst>
          </p:cNvPr>
          <p:cNvPicPr>
            <a:picLocks noChangeAspect="1"/>
          </p:cNvPicPr>
          <p:nvPr/>
        </p:nvPicPr>
        <p:blipFill rotWithShape="1">
          <a:blip r:embed="rId3">
            <a:extLst>
              <a:ext uri="{28A0092B-C50C-407E-A947-70E740481C1C}">
                <a14:useLocalDpi xmlns:a14="http://schemas.microsoft.com/office/drawing/2010/main" val="0"/>
              </a:ext>
            </a:extLst>
          </a:blip>
          <a:srcRect l="1032" t="38925" r="-1032" b="32486"/>
          <a:stretch/>
        </p:blipFill>
        <p:spPr>
          <a:xfrm>
            <a:off x="1161155" y="4279296"/>
            <a:ext cx="5997529" cy="2084157"/>
          </a:xfrm>
          <a:prstGeom prst="rect">
            <a:avLst/>
          </a:prstGeom>
        </p:spPr>
      </p:pic>
      <p:pic>
        <p:nvPicPr>
          <p:cNvPr id="11" name="Picture 10" descr="A close up of a sign&#10;&#10;Description automatically generated">
            <a:extLst>
              <a:ext uri="{FF2B5EF4-FFF2-40B4-BE49-F238E27FC236}">
                <a16:creationId xmlns:a16="http://schemas.microsoft.com/office/drawing/2014/main" id="{06989BD4-F733-40E0-8295-4D12B6315A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9622" y="2847866"/>
            <a:ext cx="3758184" cy="762892"/>
          </a:xfrm>
          <a:prstGeom prst="rect">
            <a:avLst/>
          </a:prstGeom>
        </p:spPr>
      </p:pic>
      <p:pic>
        <p:nvPicPr>
          <p:cNvPr id="12" name="Picture 11" descr="A picture containing plate, food, drawing&#10;&#10;Description automatically generated">
            <a:extLst>
              <a:ext uri="{FF2B5EF4-FFF2-40B4-BE49-F238E27FC236}">
                <a16:creationId xmlns:a16="http://schemas.microsoft.com/office/drawing/2014/main" id="{80A690D3-3438-4AC6-894D-A3AC27431C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5932" y="4018613"/>
            <a:ext cx="3099275" cy="1723197"/>
          </a:xfrm>
          <a:prstGeom prst="rect">
            <a:avLst/>
          </a:prstGeom>
        </p:spPr>
      </p:pic>
    </p:spTree>
    <p:extLst>
      <p:ext uri="{BB962C8B-B14F-4D97-AF65-F5344CB8AC3E}">
        <p14:creationId xmlns:p14="http://schemas.microsoft.com/office/powerpoint/2010/main" val="1183588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D86EDD3-5F73-4897-A5F2-5981F4B0D7C3}"/>
              </a:ext>
            </a:extLst>
          </p:cNvPr>
          <p:cNvSpPr/>
          <p:nvPr/>
        </p:nvSpPr>
        <p:spPr>
          <a:xfrm>
            <a:off x="505731" y="254410"/>
            <a:ext cx="11141612" cy="5978770"/>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E885FAC-DAC1-47BA-BE40-A48EB10933DE}"/>
              </a:ext>
            </a:extLst>
          </p:cNvPr>
          <p:cNvSpPr txBox="1"/>
          <p:nvPr/>
        </p:nvSpPr>
        <p:spPr>
          <a:xfrm>
            <a:off x="2231573" y="242341"/>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dirty="0">
                <a:latin typeface="+mj-lt"/>
                <a:ea typeface="+mj-ea"/>
                <a:cs typeface="+mj-cs"/>
              </a:rPr>
              <a:t>The solution</a:t>
            </a:r>
          </a:p>
        </p:txBody>
      </p:sp>
      <p:sp>
        <p:nvSpPr>
          <p:cNvPr id="42" name="Freeform: Shape 41">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BE48D96D-A7C8-4BA3-97CF-3DAE6B54529A}"/>
              </a:ext>
            </a:extLst>
          </p:cNvPr>
          <p:cNvPicPr>
            <a:picLocks noChangeAspect="1"/>
          </p:cNvPicPr>
          <p:nvPr/>
        </p:nvPicPr>
        <p:blipFill rotWithShape="1">
          <a:blip r:embed="rId3"/>
          <a:srcRect l="9672" r="16952" b="1"/>
          <a:stretch/>
        </p:blipFill>
        <p:spPr>
          <a:xfrm>
            <a:off x="6750141" y="-2"/>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sp>
        <p:nvSpPr>
          <p:cNvPr id="6" name="Rectangle 5">
            <a:extLst>
              <a:ext uri="{FF2B5EF4-FFF2-40B4-BE49-F238E27FC236}">
                <a16:creationId xmlns:a16="http://schemas.microsoft.com/office/drawing/2014/main" id="{80A54A56-7019-468A-8D68-8697BD9B7B89}"/>
              </a:ext>
            </a:extLst>
          </p:cNvPr>
          <p:cNvSpPr/>
          <p:nvPr/>
        </p:nvSpPr>
        <p:spPr>
          <a:xfrm>
            <a:off x="505731" y="254410"/>
            <a:ext cx="11141612" cy="5978770"/>
          </a:xfrm>
          <a:prstGeom prst="rect">
            <a:avLst/>
          </a:prstGeom>
          <a:no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b="1"/>
              <a:t> </a:t>
            </a:r>
          </a:p>
        </p:txBody>
      </p:sp>
      <p:sp>
        <p:nvSpPr>
          <p:cNvPr id="8" name="Rectangle 7">
            <a:extLst>
              <a:ext uri="{FF2B5EF4-FFF2-40B4-BE49-F238E27FC236}">
                <a16:creationId xmlns:a16="http://schemas.microsoft.com/office/drawing/2014/main" id="{65AD77DC-278D-4316-809F-9335999C69E7}"/>
              </a:ext>
            </a:extLst>
          </p:cNvPr>
          <p:cNvSpPr/>
          <p:nvPr/>
        </p:nvSpPr>
        <p:spPr>
          <a:xfrm>
            <a:off x="1078863" y="1822316"/>
            <a:ext cx="5587597" cy="3246990"/>
          </a:xfrm>
          <a:prstGeom prst="rect">
            <a:avLst/>
          </a:prstGeom>
          <a:noFill/>
        </p:spPr>
        <p:txBody>
          <a:bodyPr vert="horz" lIns="91440" tIns="45720" rIns="91440" bIns="45720" rtlCol="0" anchor="t">
            <a:normAutofit/>
          </a:bodyPr>
          <a:lstStyle/>
          <a:p>
            <a:pPr>
              <a:lnSpc>
                <a:spcPct val="90000"/>
              </a:lnSpc>
              <a:spcBef>
                <a:spcPct val="0"/>
              </a:spcBef>
              <a:spcAft>
                <a:spcPts val="600"/>
              </a:spcAft>
            </a:pPr>
            <a:r>
              <a:rPr lang="en-US" sz="5400" b="1" dirty="0">
                <a:effectLst>
                  <a:outerShdw blurRad="38100" dist="38100" dir="2700000" algn="tl">
                    <a:srgbClr val="000000">
                      <a:alpha val="43137"/>
                    </a:srgbClr>
                  </a:outerShdw>
                </a:effectLst>
                <a:latin typeface="+mj-lt"/>
                <a:ea typeface="+mj-ea"/>
                <a:cs typeface="+mj-cs"/>
              </a:rPr>
              <a:t>An intelligent End-To - End Traffic Congestion network debugger </a:t>
            </a:r>
          </a:p>
        </p:txBody>
      </p:sp>
    </p:spTree>
    <p:extLst>
      <p:ext uri="{BB962C8B-B14F-4D97-AF65-F5344CB8AC3E}">
        <p14:creationId xmlns:p14="http://schemas.microsoft.com/office/powerpoint/2010/main" val="1203831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A54A56-7019-468A-8D68-8697BD9B7B89}"/>
              </a:ext>
            </a:extLst>
          </p:cNvPr>
          <p:cNvSpPr/>
          <p:nvPr/>
        </p:nvSpPr>
        <p:spPr>
          <a:xfrm>
            <a:off x="590843" y="393895"/>
            <a:ext cx="11141612" cy="5978770"/>
          </a:xfrm>
          <a:prstGeom prst="rect">
            <a:avLst/>
          </a:prstGeom>
          <a:solidFill>
            <a:schemeClr val="bg1"/>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D150CA6-A2DC-4979-86BE-FAB3179BE536}"/>
              </a:ext>
            </a:extLst>
          </p:cNvPr>
          <p:cNvSpPr txBox="1"/>
          <p:nvPr/>
        </p:nvSpPr>
        <p:spPr>
          <a:xfrm>
            <a:off x="4892797" y="333795"/>
            <a:ext cx="5314536" cy="1325563"/>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4400" dirty="0">
                <a:latin typeface="+mj-lt"/>
                <a:ea typeface="+mj-ea"/>
                <a:cs typeface="+mj-cs"/>
              </a:rPr>
              <a:t>steps</a:t>
            </a:r>
          </a:p>
        </p:txBody>
      </p:sp>
      <p:pic>
        <p:nvPicPr>
          <p:cNvPr id="9" name="Picture 2" descr="AB Sample Size Calculation in R - Towards Data Science">
            <a:extLst>
              <a:ext uri="{FF2B5EF4-FFF2-40B4-BE49-F238E27FC236}">
                <a16:creationId xmlns:a16="http://schemas.microsoft.com/office/drawing/2014/main" id="{8D0EA556-0E7C-4AF1-87CE-6948733F1E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013" y="1794933"/>
            <a:ext cx="2477195" cy="18577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Man In Broken Mirror Clipart Numero Uno - Looking In Mirror ...">
            <a:extLst>
              <a:ext uri="{FF2B5EF4-FFF2-40B4-BE49-F238E27FC236}">
                <a16:creationId xmlns:a16="http://schemas.microsoft.com/office/drawing/2014/main" id="{D16FA355-2FCF-4D5A-AD78-D49B8E8218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722" y="1818751"/>
            <a:ext cx="2380011" cy="17848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5000 pcs/ Carton Size #2 Empty Gelatin Joined Capsule Red &amp; yellow ...">
            <a:extLst>
              <a:ext uri="{FF2B5EF4-FFF2-40B4-BE49-F238E27FC236}">
                <a16:creationId xmlns:a16="http://schemas.microsoft.com/office/drawing/2014/main" id="{F473D44A-B865-4160-B51E-5FAF1B2052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28390" y="1798396"/>
            <a:ext cx="2424050" cy="17848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4" descr="How to Analyze Free-Form Text Data from Surveys | Displayr">
            <a:extLst>
              <a:ext uri="{FF2B5EF4-FFF2-40B4-BE49-F238E27FC236}">
                <a16:creationId xmlns:a16="http://schemas.microsoft.com/office/drawing/2014/main" id="{D41238EC-1D59-491D-95CD-0A520AD221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72817" y="4234489"/>
            <a:ext cx="2619980" cy="194423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217B865E-DBAE-4DAD-B235-3209932B6CD4}"/>
              </a:ext>
            </a:extLst>
          </p:cNvPr>
          <p:cNvPicPr>
            <a:picLocks noChangeAspect="1"/>
          </p:cNvPicPr>
          <p:nvPr/>
        </p:nvPicPr>
        <p:blipFill rotWithShape="1">
          <a:blip r:embed="rId7"/>
          <a:srcRect l="8926" t="16394" r="3607" b="-1540"/>
          <a:stretch/>
        </p:blipFill>
        <p:spPr>
          <a:xfrm>
            <a:off x="6803268" y="4234489"/>
            <a:ext cx="2619980" cy="1912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8B51D21B-5C07-4C11-A834-81AF8CC4991C}"/>
              </a:ext>
            </a:extLst>
          </p:cNvPr>
          <p:cNvSpPr txBox="1"/>
          <p:nvPr/>
        </p:nvSpPr>
        <p:spPr>
          <a:xfrm>
            <a:off x="2801145" y="3694197"/>
            <a:ext cx="1356223" cy="692582"/>
          </a:xfrm>
          <a:prstGeom prst="rect">
            <a:avLst/>
          </a:prstGeom>
          <a:noFill/>
        </p:spPr>
        <p:txBody>
          <a:bodyPr vert="horz" lIns="91440" tIns="45720" rIns="91440" bIns="45720" rtlCol="0" anchor="ctr">
            <a:normAutofit lnSpcReduction="10000"/>
          </a:bodyPr>
          <a:lstStyle/>
          <a:p>
            <a:pPr>
              <a:lnSpc>
                <a:spcPct val="90000"/>
              </a:lnSpc>
              <a:spcBef>
                <a:spcPct val="0"/>
              </a:spcBef>
              <a:spcAft>
                <a:spcPts val="600"/>
              </a:spcAft>
            </a:pPr>
            <a:r>
              <a:rPr lang="en-US" sz="2000" b="1" dirty="0">
                <a:latin typeface="+mj-lt"/>
                <a:ea typeface="+mj-ea"/>
                <a:cs typeface="+mj-cs"/>
              </a:rPr>
              <a:t>Analyzing</a:t>
            </a:r>
            <a:r>
              <a:rPr lang="en-US" sz="4400" dirty="0">
                <a:latin typeface="+mj-lt"/>
                <a:ea typeface="+mj-ea"/>
                <a:cs typeface="+mj-cs"/>
              </a:rPr>
              <a:t> </a:t>
            </a:r>
          </a:p>
        </p:txBody>
      </p:sp>
      <p:sp>
        <p:nvSpPr>
          <p:cNvPr id="16" name="TextBox 15">
            <a:extLst>
              <a:ext uri="{FF2B5EF4-FFF2-40B4-BE49-F238E27FC236}">
                <a16:creationId xmlns:a16="http://schemas.microsoft.com/office/drawing/2014/main" id="{880F16FC-7277-4A63-90B3-919F1911F44B}"/>
              </a:ext>
            </a:extLst>
          </p:cNvPr>
          <p:cNvSpPr txBox="1"/>
          <p:nvPr/>
        </p:nvSpPr>
        <p:spPr>
          <a:xfrm>
            <a:off x="5447045" y="1213096"/>
            <a:ext cx="1356223" cy="692582"/>
          </a:xfrm>
          <a:prstGeom prst="rect">
            <a:avLst/>
          </a:prstGeom>
          <a:noFill/>
        </p:spPr>
        <p:txBody>
          <a:bodyPr vert="horz" lIns="91440" tIns="45720" rIns="91440" bIns="45720" rtlCol="0" anchor="ctr">
            <a:normAutofit lnSpcReduction="10000"/>
          </a:bodyPr>
          <a:lstStyle/>
          <a:p>
            <a:pPr>
              <a:lnSpc>
                <a:spcPct val="90000"/>
              </a:lnSpc>
              <a:spcBef>
                <a:spcPct val="0"/>
              </a:spcBef>
              <a:spcAft>
                <a:spcPts val="600"/>
              </a:spcAft>
            </a:pPr>
            <a:r>
              <a:rPr lang="en-US" sz="2000" b="1" dirty="0">
                <a:latin typeface="+mj-lt"/>
                <a:ea typeface="+mj-ea"/>
                <a:cs typeface="+mj-cs"/>
              </a:rPr>
              <a:t>Mirroring</a:t>
            </a:r>
            <a:r>
              <a:rPr lang="en-US" sz="4400" dirty="0">
                <a:latin typeface="+mj-lt"/>
                <a:ea typeface="+mj-ea"/>
                <a:cs typeface="+mj-cs"/>
              </a:rPr>
              <a:t> </a:t>
            </a:r>
          </a:p>
        </p:txBody>
      </p:sp>
      <p:sp>
        <p:nvSpPr>
          <p:cNvPr id="17" name="TextBox 16">
            <a:extLst>
              <a:ext uri="{FF2B5EF4-FFF2-40B4-BE49-F238E27FC236}">
                <a16:creationId xmlns:a16="http://schemas.microsoft.com/office/drawing/2014/main" id="{95793F5A-06E3-4DC6-8621-57BB6EF80797}"/>
              </a:ext>
            </a:extLst>
          </p:cNvPr>
          <p:cNvSpPr txBox="1"/>
          <p:nvPr/>
        </p:nvSpPr>
        <p:spPr>
          <a:xfrm>
            <a:off x="1984667" y="1213096"/>
            <a:ext cx="1356223" cy="692582"/>
          </a:xfrm>
          <a:prstGeom prst="rect">
            <a:avLst/>
          </a:prstGeom>
          <a:noFill/>
        </p:spPr>
        <p:txBody>
          <a:bodyPr vert="horz" lIns="91440" tIns="45720" rIns="91440" bIns="45720" rtlCol="0" anchor="ctr">
            <a:normAutofit lnSpcReduction="10000"/>
          </a:bodyPr>
          <a:lstStyle/>
          <a:p>
            <a:pPr>
              <a:lnSpc>
                <a:spcPct val="90000"/>
              </a:lnSpc>
              <a:spcBef>
                <a:spcPct val="0"/>
              </a:spcBef>
              <a:spcAft>
                <a:spcPts val="600"/>
              </a:spcAft>
            </a:pPr>
            <a:r>
              <a:rPr lang="en-US" sz="2000" b="1" dirty="0">
                <a:latin typeface="+mj-lt"/>
                <a:ea typeface="+mj-ea"/>
                <a:cs typeface="+mj-cs"/>
              </a:rPr>
              <a:t>Sampling</a:t>
            </a:r>
            <a:r>
              <a:rPr lang="en-US" sz="4400" dirty="0">
                <a:latin typeface="+mj-lt"/>
                <a:ea typeface="+mj-ea"/>
                <a:cs typeface="+mj-cs"/>
              </a:rPr>
              <a:t> </a:t>
            </a:r>
          </a:p>
        </p:txBody>
      </p:sp>
      <p:sp>
        <p:nvSpPr>
          <p:cNvPr id="18" name="TextBox 17">
            <a:extLst>
              <a:ext uri="{FF2B5EF4-FFF2-40B4-BE49-F238E27FC236}">
                <a16:creationId xmlns:a16="http://schemas.microsoft.com/office/drawing/2014/main" id="{275273E2-E2D7-4C66-8016-7C3E7339B7E8}"/>
              </a:ext>
            </a:extLst>
          </p:cNvPr>
          <p:cNvSpPr txBox="1"/>
          <p:nvPr/>
        </p:nvSpPr>
        <p:spPr>
          <a:xfrm>
            <a:off x="7421759" y="3561508"/>
            <a:ext cx="1356223" cy="692582"/>
          </a:xfrm>
          <a:prstGeom prst="rect">
            <a:avLst/>
          </a:prstGeom>
          <a:noFill/>
        </p:spPr>
        <p:txBody>
          <a:bodyPr vert="horz" lIns="91440" tIns="45720" rIns="91440" bIns="45720" rtlCol="0" anchor="ctr">
            <a:normAutofit lnSpcReduction="10000"/>
          </a:bodyPr>
          <a:lstStyle/>
          <a:p>
            <a:pPr>
              <a:lnSpc>
                <a:spcPct val="90000"/>
              </a:lnSpc>
              <a:spcBef>
                <a:spcPct val="0"/>
              </a:spcBef>
              <a:spcAft>
                <a:spcPts val="600"/>
              </a:spcAft>
            </a:pPr>
            <a:r>
              <a:rPr lang="en-US" sz="2000" b="1" dirty="0">
                <a:latin typeface="+mj-lt"/>
                <a:ea typeface="+mj-ea"/>
                <a:cs typeface="+mj-cs"/>
              </a:rPr>
              <a:t>Presenting</a:t>
            </a:r>
            <a:r>
              <a:rPr lang="en-US" sz="4400" dirty="0">
                <a:latin typeface="+mj-lt"/>
                <a:ea typeface="+mj-ea"/>
                <a:cs typeface="+mj-cs"/>
              </a:rPr>
              <a:t> </a:t>
            </a:r>
          </a:p>
        </p:txBody>
      </p:sp>
      <p:sp>
        <p:nvSpPr>
          <p:cNvPr id="19" name="TextBox 18">
            <a:extLst>
              <a:ext uri="{FF2B5EF4-FFF2-40B4-BE49-F238E27FC236}">
                <a16:creationId xmlns:a16="http://schemas.microsoft.com/office/drawing/2014/main" id="{B0D16E1F-E6B9-4BBD-98D2-935470CF8D3B}"/>
              </a:ext>
            </a:extLst>
          </p:cNvPr>
          <p:cNvSpPr txBox="1"/>
          <p:nvPr/>
        </p:nvSpPr>
        <p:spPr>
          <a:xfrm>
            <a:off x="8636000" y="1243898"/>
            <a:ext cx="1900891" cy="762702"/>
          </a:xfrm>
          <a:prstGeom prst="rect">
            <a:avLst/>
          </a:prstGeom>
          <a:noFill/>
        </p:spPr>
        <p:txBody>
          <a:bodyPr vert="horz" lIns="91440" tIns="45720" rIns="91440" bIns="45720" rtlCol="0" anchor="ctr">
            <a:normAutofit/>
          </a:bodyPr>
          <a:lstStyle/>
          <a:p>
            <a:pPr>
              <a:lnSpc>
                <a:spcPct val="90000"/>
              </a:lnSpc>
              <a:spcBef>
                <a:spcPct val="0"/>
              </a:spcBef>
              <a:spcAft>
                <a:spcPts val="600"/>
              </a:spcAft>
            </a:pPr>
            <a:r>
              <a:rPr lang="en-US" sz="2000" b="1" dirty="0">
                <a:latin typeface="+mj-lt"/>
                <a:ea typeface="+mj-ea"/>
                <a:cs typeface="+mj-cs"/>
              </a:rPr>
              <a:t>Encapsulating</a:t>
            </a:r>
            <a:r>
              <a:rPr lang="en-US" sz="4400" dirty="0">
                <a:latin typeface="+mj-lt"/>
                <a:ea typeface="+mj-ea"/>
                <a:cs typeface="+mj-cs"/>
              </a:rPr>
              <a:t> </a:t>
            </a:r>
          </a:p>
        </p:txBody>
      </p:sp>
    </p:spTree>
    <p:extLst>
      <p:ext uri="{BB962C8B-B14F-4D97-AF65-F5344CB8AC3E}">
        <p14:creationId xmlns:p14="http://schemas.microsoft.com/office/powerpoint/2010/main" val="92042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0A54A56-7019-468A-8D68-8697BD9B7B89}"/>
              </a:ext>
            </a:extLst>
          </p:cNvPr>
          <p:cNvSpPr/>
          <p:nvPr/>
        </p:nvSpPr>
        <p:spPr>
          <a:xfrm>
            <a:off x="590843" y="346187"/>
            <a:ext cx="11141612" cy="5978770"/>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2000" dirty="0">
              <a:solidFill>
                <a:schemeClr val="tx1"/>
              </a:solidFill>
            </a:endParaRPr>
          </a:p>
        </p:txBody>
      </p:sp>
      <p:sp>
        <p:nvSpPr>
          <p:cNvPr id="4" name="TextBox 3">
            <a:extLst>
              <a:ext uri="{FF2B5EF4-FFF2-40B4-BE49-F238E27FC236}">
                <a16:creationId xmlns:a16="http://schemas.microsoft.com/office/drawing/2014/main" id="{72D82277-BB56-4FEC-A0F6-84BBE6B0E4A9}"/>
              </a:ext>
            </a:extLst>
          </p:cNvPr>
          <p:cNvSpPr txBox="1"/>
          <p:nvPr/>
        </p:nvSpPr>
        <p:spPr>
          <a:xfrm>
            <a:off x="1657206" y="533042"/>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The Final outcome</a:t>
            </a:r>
          </a:p>
        </p:txBody>
      </p:sp>
      <p:sp>
        <p:nvSpPr>
          <p:cNvPr id="7" name="TextBox 6">
            <a:extLst>
              <a:ext uri="{FF2B5EF4-FFF2-40B4-BE49-F238E27FC236}">
                <a16:creationId xmlns:a16="http://schemas.microsoft.com/office/drawing/2014/main" id="{105B09CC-0F1F-435D-89C7-22DD98B4C677}"/>
              </a:ext>
            </a:extLst>
          </p:cNvPr>
          <p:cNvSpPr txBox="1"/>
          <p:nvPr/>
        </p:nvSpPr>
        <p:spPr>
          <a:xfrm>
            <a:off x="973769" y="1427946"/>
            <a:ext cx="5528596" cy="3815252"/>
          </a:xfrm>
          <a:prstGeom prst="rect">
            <a:avLst/>
          </a:prstGeom>
        </p:spPr>
        <p:txBody>
          <a:bodyPr vert="horz" lIns="91440" tIns="45720" rIns="91440" bIns="45720" rtlCol="0" anchor="t">
            <a:normAutofit/>
          </a:bodyPr>
          <a:lstStyle/>
          <a:p>
            <a:pPr marL="57150">
              <a:lnSpc>
                <a:spcPct val="90000"/>
              </a:lnSpc>
            </a:pPr>
            <a:endParaRPr lang="en-US" sz="2000" dirty="0"/>
          </a:p>
          <a:p>
            <a:pPr marL="57150">
              <a:lnSpc>
                <a:spcPct val="90000"/>
              </a:lnSpc>
            </a:pPr>
            <a:endParaRPr lang="en-US" sz="2000" dirty="0"/>
          </a:p>
          <a:p>
            <a:pPr marL="285750" indent="-228600">
              <a:lnSpc>
                <a:spcPct val="90000"/>
              </a:lnSpc>
              <a:buFont typeface="Arial" panose="020B0604020202020204" pitchFamily="34" charset="0"/>
              <a:buChar char="•"/>
            </a:pPr>
            <a:r>
              <a:rPr lang="en-US" sz="2000" dirty="0"/>
              <a:t>Pinpoint on the congesting ports in the network (source, destination) and the user’s wanted flow.</a:t>
            </a:r>
          </a:p>
          <a:p>
            <a:pPr marL="285750" indent="-228600">
              <a:lnSpc>
                <a:spcPct val="90000"/>
              </a:lnSpc>
              <a:buFont typeface="Arial" panose="020B0604020202020204" pitchFamily="34" charset="0"/>
              <a:buChar char="•"/>
            </a:pPr>
            <a:endParaRPr lang="en-US" sz="2000" dirty="0"/>
          </a:p>
          <a:p>
            <a:pPr marL="285750" indent="-228600">
              <a:lnSpc>
                <a:spcPct val="90000"/>
              </a:lnSpc>
              <a:buFont typeface="Arial" panose="020B0604020202020204" pitchFamily="34" charset="0"/>
              <a:buChar char="•"/>
            </a:pPr>
            <a:r>
              <a:rPr lang="en-US" sz="2000" dirty="0"/>
              <a:t>A user-friendly method for network managers to obtain the information received </a:t>
            </a:r>
          </a:p>
          <a:p>
            <a:pPr marL="285750" indent="-228600">
              <a:lnSpc>
                <a:spcPct val="90000"/>
              </a:lnSpc>
              <a:buFont typeface="Arial" panose="020B0604020202020204" pitchFamily="34" charset="0"/>
              <a:buChar char="•"/>
            </a:pPr>
            <a:endParaRPr lang="en-US" sz="2000" dirty="0"/>
          </a:p>
          <a:p>
            <a:pPr marL="285750" indent="-228600">
              <a:lnSpc>
                <a:spcPct val="90000"/>
              </a:lnSpc>
              <a:buFont typeface="Arial" panose="020B0604020202020204" pitchFamily="34" charset="0"/>
              <a:buChar char="•"/>
            </a:pPr>
            <a:endParaRPr lang="en-US" sz="2000" dirty="0"/>
          </a:p>
          <a:p>
            <a:pPr marL="285750" indent="-228600">
              <a:lnSpc>
                <a:spcPct val="90000"/>
              </a:lnSpc>
              <a:buFont typeface="Arial" panose="020B0604020202020204" pitchFamily="34" charset="0"/>
              <a:buChar char="•"/>
            </a:pPr>
            <a:endParaRPr lang="en-US" sz="2000" dirty="0"/>
          </a:p>
          <a:p>
            <a:pPr marL="285750" indent="-228600">
              <a:lnSpc>
                <a:spcPct val="90000"/>
              </a:lnSpc>
              <a:buFont typeface="Arial" panose="020B0604020202020204" pitchFamily="34" charset="0"/>
              <a:buChar char="•"/>
            </a:pPr>
            <a:endParaRPr lang="en-US" sz="2000" dirty="0"/>
          </a:p>
          <a:p>
            <a:pPr indent="-228600">
              <a:lnSpc>
                <a:spcPct val="90000"/>
              </a:lnSpc>
              <a:buFont typeface="Arial" panose="020B0604020202020204" pitchFamily="34" charset="0"/>
              <a:buChar char="•"/>
            </a:pPr>
            <a:endParaRPr lang="en-US" dirty="0"/>
          </a:p>
          <a:p>
            <a:pPr indent="-228600">
              <a:lnSpc>
                <a:spcPct val="90000"/>
              </a:lnSpc>
              <a:buFont typeface="Arial" panose="020B0604020202020204" pitchFamily="34" charset="0"/>
              <a:buChar char="•"/>
            </a:pPr>
            <a:endParaRPr lang="en-US" dirty="0"/>
          </a:p>
          <a:p>
            <a:pPr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endParaRPr lang="en-US" dirty="0"/>
          </a:p>
        </p:txBody>
      </p:sp>
      <p:sp>
        <p:nvSpPr>
          <p:cNvPr id="16" name="Freeform: Shape 15">
            <a:extLst>
              <a:ext uri="{FF2B5EF4-FFF2-40B4-BE49-F238E27FC236}">
                <a16:creationId xmlns:a16="http://schemas.microsoft.com/office/drawing/2014/main" id="{CF62D2A7-8207-488C-9F46-316BA81A1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00D334C7-D7C6-428D-AB57-3F1A23D95AFE}"/>
              </a:ext>
            </a:extLst>
          </p:cNvPr>
          <p:cNvPicPr>
            <a:picLocks noChangeAspect="1"/>
          </p:cNvPicPr>
          <p:nvPr/>
        </p:nvPicPr>
        <p:blipFill rotWithShape="1">
          <a:blip r:embed="rId3"/>
          <a:srcRect l="16257" r="8200" b="-2"/>
          <a:stretch/>
        </p:blipFill>
        <p:spPr>
          <a:xfrm>
            <a:off x="6626253" y="90661"/>
            <a:ext cx="5441859" cy="5654940"/>
          </a:xfrm>
          <a:custGeom>
            <a:avLst/>
            <a:gdLst/>
            <a:ahLst/>
            <a:cxnLst/>
            <a:rect l="l" t="t" r="r" b="b"/>
            <a:pathLst>
              <a:path w="5441859" h="5654940">
                <a:moveTo>
                  <a:pt x="1041368" y="0"/>
                </a:moveTo>
                <a:lnTo>
                  <a:pt x="5441859" y="0"/>
                </a:lnTo>
                <a:lnTo>
                  <a:pt x="5441859" y="4820612"/>
                </a:lnTo>
                <a:lnTo>
                  <a:pt x="5285166" y="4957981"/>
                </a:lnTo>
                <a:cubicBezTo>
                  <a:pt x="4729628" y="5394557"/>
                  <a:pt x="4029081" y="5654940"/>
                  <a:pt x="3267719" y="5654940"/>
                </a:cubicBezTo>
                <a:cubicBezTo>
                  <a:pt x="1463008" y="5654940"/>
                  <a:pt x="0" y="4191932"/>
                  <a:pt x="0" y="2387221"/>
                </a:cubicBezTo>
                <a:cubicBezTo>
                  <a:pt x="0" y="1484866"/>
                  <a:pt x="365752" y="667936"/>
                  <a:pt x="957093" y="76595"/>
                </a:cubicBezTo>
                <a:close/>
              </a:path>
            </a:pathLst>
          </a:custGeom>
        </p:spPr>
      </p:pic>
      <p:pic>
        <p:nvPicPr>
          <p:cNvPr id="8" name="Picture 7">
            <a:extLst>
              <a:ext uri="{FF2B5EF4-FFF2-40B4-BE49-F238E27FC236}">
                <a16:creationId xmlns:a16="http://schemas.microsoft.com/office/drawing/2014/main" id="{581C5CB0-4924-4B86-BFBC-A8DDAEE3EB73}"/>
              </a:ext>
            </a:extLst>
          </p:cNvPr>
          <p:cNvPicPr>
            <a:picLocks noChangeAspect="1"/>
          </p:cNvPicPr>
          <p:nvPr/>
        </p:nvPicPr>
        <p:blipFill>
          <a:blip r:embed="rId4"/>
          <a:stretch>
            <a:fillRect/>
          </a:stretch>
        </p:blipFill>
        <p:spPr>
          <a:xfrm>
            <a:off x="1956579" y="3682937"/>
            <a:ext cx="3771321" cy="227484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69067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8C26B9-067D-49F9-A9B5-4615B57E8E36}"/>
              </a:ext>
            </a:extLst>
          </p:cNvPr>
          <p:cNvPicPr>
            <a:picLocks noChangeAspect="1"/>
          </p:cNvPicPr>
          <p:nvPr/>
        </p:nvPicPr>
        <p:blipFill>
          <a:blip r:embed="rId4"/>
          <a:stretch>
            <a:fillRect/>
          </a:stretch>
        </p:blipFill>
        <p:spPr>
          <a:xfrm>
            <a:off x="1561563" y="447269"/>
            <a:ext cx="8986657" cy="6027102"/>
          </a:xfrm>
          <a:prstGeom prst="rect">
            <a:avLst/>
          </a:prstGeom>
        </p:spPr>
      </p:pic>
      <p:sp>
        <p:nvSpPr>
          <p:cNvPr id="4" name="Rectangle 3">
            <a:extLst>
              <a:ext uri="{FF2B5EF4-FFF2-40B4-BE49-F238E27FC236}">
                <a16:creationId xmlns:a16="http://schemas.microsoft.com/office/drawing/2014/main" id="{78CF9A92-90EC-4E5F-9D8D-941E088E9DB6}"/>
              </a:ext>
            </a:extLst>
          </p:cNvPr>
          <p:cNvSpPr/>
          <p:nvPr/>
        </p:nvSpPr>
        <p:spPr>
          <a:xfrm>
            <a:off x="1602846" y="479090"/>
            <a:ext cx="8986657" cy="5963461"/>
          </a:xfrm>
          <a:prstGeom prst="rect">
            <a:avLst/>
          </a:prstGeom>
          <a:solidFill>
            <a:schemeClr val="bg1">
              <a:alpha val="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35" name="TextBox 34">
            <a:extLst>
              <a:ext uri="{FF2B5EF4-FFF2-40B4-BE49-F238E27FC236}">
                <a16:creationId xmlns:a16="http://schemas.microsoft.com/office/drawing/2014/main" id="{614A50E6-1DC5-4F3C-8060-5B41F0350D49}"/>
              </a:ext>
            </a:extLst>
          </p:cNvPr>
          <p:cNvSpPr txBox="1"/>
          <p:nvPr/>
        </p:nvSpPr>
        <p:spPr>
          <a:xfrm>
            <a:off x="5668506" y="164252"/>
            <a:ext cx="5314536"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Set up </a:t>
            </a:r>
          </a:p>
        </p:txBody>
      </p:sp>
    </p:spTree>
    <p:extLst>
      <p:ext uri="{BB962C8B-B14F-4D97-AF65-F5344CB8AC3E}">
        <p14:creationId xmlns:p14="http://schemas.microsoft.com/office/powerpoint/2010/main" val="56678465"/>
      </p:ext>
    </p:extLst>
  </p:cSld>
  <p:clrMapOvr>
    <a:masterClrMapping/>
  </p:clrMapOvr>
  <mc:AlternateContent xmlns:mc="http://schemas.openxmlformats.org/markup-compatibility/2006" xmlns:p14="http://schemas.microsoft.com/office/powerpoint/2010/main">
    <mc:Choice Requires="p14">
      <p:transition spd="slow" p14:dur="2250">
        <p:sndAc>
          <p:stSnd>
            <p:snd r:embed="rId3" name="Recording.wav"/>
          </p:stSnd>
        </p:sndAc>
      </p:transition>
    </mc:Choice>
    <mc:Fallback xmlns="">
      <p:transition spd="slow">
        <p:sndAc>
          <p:stSnd>
            <p:snd r:embed="rId5" name="Recording.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28A224E-F6B8-4331-880F-D707821AA5F6}"/>
              </a:ext>
            </a:extLst>
          </p:cNvPr>
          <p:cNvSpPr/>
          <p:nvPr/>
        </p:nvSpPr>
        <p:spPr>
          <a:xfrm>
            <a:off x="525194" y="368594"/>
            <a:ext cx="11141612" cy="5978770"/>
          </a:xfrm>
          <a:prstGeom prst="rect">
            <a:avLst/>
          </a:prstGeom>
          <a:solidFill>
            <a:schemeClr val="bg1">
              <a:alpha val="60000"/>
            </a:schemeClr>
          </a:solidFill>
          <a:ln w="66675">
            <a:solidFill>
              <a:schemeClr val="tx1">
                <a:alpha val="5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2000" dirty="0">
              <a:solidFill>
                <a:schemeClr val="tx1"/>
              </a:solidFill>
            </a:endParaRPr>
          </a:p>
        </p:txBody>
      </p:sp>
      <p:sp>
        <p:nvSpPr>
          <p:cNvPr id="5" name="TextBox 4">
            <a:extLst>
              <a:ext uri="{FF2B5EF4-FFF2-40B4-BE49-F238E27FC236}">
                <a16:creationId xmlns:a16="http://schemas.microsoft.com/office/drawing/2014/main" id="{787C1929-45F2-420E-B27D-41A836257F3E}"/>
              </a:ext>
            </a:extLst>
          </p:cNvPr>
          <p:cNvSpPr txBox="1"/>
          <p:nvPr/>
        </p:nvSpPr>
        <p:spPr>
          <a:xfrm>
            <a:off x="2325951" y="510636"/>
            <a:ext cx="7314704"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Project elements : </a:t>
            </a:r>
            <a:r>
              <a:rPr lang="en-US" sz="4400" b="1" dirty="0" err="1">
                <a:latin typeface="+mj-lt"/>
                <a:ea typeface="+mj-ea"/>
                <a:cs typeface="+mj-cs"/>
              </a:rPr>
              <a:t>Erspan</a:t>
            </a:r>
            <a:r>
              <a:rPr lang="en-US" sz="4400" b="1" dirty="0">
                <a:latin typeface="+mj-lt"/>
                <a:ea typeface="+mj-ea"/>
                <a:cs typeface="+mj-cs"/>
              </a:rPr>
              <a:t> &amp; GRE</a:t>
            </a:r>
          </a:p>
        </p:txBody>
      </p:sp>
      <p:pic>
        <p:nvPicPr>
          <p:cNvPr id="6" name="Picture 5">
            <a:extLst>
              <a:ext uri="{FF2B5EF4-FFF2-40B4-BE49-F238E27FC236}">
                <a16:creationId xmlns:a16="http://schemas.microsoft.com/office/drawing/2014/main" id="{CCCADD3F-E001-420C-AB6E-7221F64D049B}"/>
              </a:ext>
            </a:extLst>
          </p:cNvPr>
          <p:cNvPicPr>
            <a:picLocks noChangeAspect="1"/>
          </p:cNvPicPr>
          <p:nvPr/>
        </p:nvPicPr>
        <p:blipFill>
          <a:blip r:embed="rId3"/>
          <a:stretch>
            <a:fillRect/>
          </a:stretch>
        </p:blipFill>
        <p:spPr>
          <a:xfrm>
            <a:off x="3015066" y="1751301"/>
            <a:ext cx="5788275" cy="4188264"/>
          </a:xfrm>
          <a:prstGeom prst="rect">
            <a:avLst/>
          </a:prstGeom>
          <a:effectLst>
            <a:outerShdw blurRad="50800" dist="50800" dir="5400000" algn="t" rotWithShape="0">
              <a:prstClr val="black">
                <a:alpha val="40000"/>
              </a:prstClr>
            </a:outerShdw>
          </a:effectLst>
        </p:spPr>
      </p:pic>
    </p:spTree>
    <p:extLst>
      <p:ext uri="{BB962C8B-B14F-4D97-AF65-F5344CB8AC3E}">
        <p14:creationId xmlns:p14="http://schemas.microsoft.com/office/powerpoint/2010/main" val="376631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559</TotalTime>
  <Words>2295</Words>
  <Application>Microsoft Office PowerPoint</Application>
  <PresentationFormat>Widescreen</PresentationFormat>
  <Paragraphs>223</Paragraphs>
  <Slides>18</Slides>
  <Notes>17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Calibri</vt:lpstr>
      <vt:lpstr>Calibri Light</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 Elbaz</dc:creator>
  <cp:lastModifiedBy>Adi Sharon</cp:lastModifiedBy>
  <cp:revision>32</cp:revision>
  <dcterms:created xsi:type="dcterms:W3CDTF">2020-07-08T12:23:20Z</dcterms:created>
  <dcterms:modified xsi:type="dcterms:W3CDTF">2020-07-09T10:27:48Z</dcterms:modified>
</cp:coreProperties>
</file>